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Lst>
  <p:notesMasterIdLst>
    <p:notesMasterId r:id="rId41"/>
  </p:notesMasterIdLst>
  <p:sldIdLst>
    <p:sldId id="256" r:id="rId5"/>
    <p:sldId id="307" r:id="rId6"/>
    <p:sldId id="257" r:id="rId7"/>
    <p:sldId id="272" r:id="rId8"/>
    <p:sldId id="275" r:id="rId9"/>
    <p:sldId id="292" r:id="rId10"/>
    <p:sldId id="273" r:id="rId11"/>
    <p:sldId id="260" r:id="rId12"/>
    <p:sldId id="298" r:id="rId13"/>
    <p:sldId id="287" r:id="rId14"/>
    <p:sldId id="288" r:id="rId15"/>
    <p:sldId id="299" r:id="rId16"/>
    <p:sldId id="280" r:id="rId17"/>
    <p:sldId id="301" r:id="rId18"/>
    <p:sldId id="279" r:id="rId19"/>
    <p:sldId id="305" r:id="rId20"/>
    <p:sldId id="281" r:id="rId21"/>
    <p:sldId id="282" r:id="rId22"/>
    <p:sldId id="283" r:id="rId23"/>
    <p:sldId id="290" r:id="rId24"/>
    <p:sldId id="284" r:id="rId25"/>
    <p:sldId id="285" r:id="rId26"/>
    <p:sldId id="286" r:id="rId27"/>
    <p:sldId id="303" r:id="rId28"/>
    <p:sldId id="265" r:id="rId29"/>
    <p:sldId id="294" r:id="rId30"/>
    <p:sldId id="293" r:id="rId31"/>
    <p:sldId id="295" r:id="rId32"/>
    <p:sldId id="297" r:id="rId33"/>
    <p:sldId id="308" r:id="rId34"/>
    <p:sldId id="309" r:id="rId35"/>
    <p:sldId id="300" r:id="rId36"/>
    <p:sldId id="306" r:id="rId37"/>
    <p:sldId id="304" r:id="rId38"/>
    <p:sldId id="261" r:id="rId39"/>
    <p:sldId id="27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CE5EB0E-D380-4B27-9947-997B062304AA}">
          <p14:sldIdLst>
            <p14:sldId id="256"/>
            <p14:sldId id="307"/>
          </p14:sldIdLst>
        </p14:section>
        <p14:section name="Machine Learning Intro" id="{DB1F48D4-A594-4E56-9F62-60E08F608799}">
          <p14:sldIdLst>
            <p14:sldId id="257"/>
          </p14:sldIdLst>
        </p14:section>
        <p14:section name="Reinforcement Learning" id="{A22DC2F4-070C-456A-960B-95CF7DA2D8F3}">
          <p14:sldIdLst>
            <p14:sldId id="272"/>
            <p14:sldId id="275"/>
            <p14:sldId id="292"/>
            <p14:sldId id="273"/>
            <p14:sldId id="260"/>
          </p14:sldIdLst>
        </p14:section>
        <p14:section name="Q-Learning" id="{37D13CAF-0DC2-4815-B843-40F59ACF2945}">
          <p14:sldIdLst>
            <p14:sldId id="298"/>
            <p14:sldId id="287"/>
            <p14:sldId id="288"/>
            <p14:sldId id="299"/>
          </p14:sldIdLst>
        </p14:section>
        <p14:section name="Training" id="{2E772FD9-3A54-4AAD-A96D-ACBE2829A2B3}">
          <p14:sldIdLst>
            <p14:sldId id="280"/>
            <p14:sldId id="301"/>
            <p14:sldId id="279"/>
            <p14:sldId id="305"/>
            <p14:sldId id="281"/>
            <p14:sldId id="282"/>
            <p14:sldId id="283"/>
            <p14:sldId id="290"/>
          </p14:sldIdLst>
        </p14:section>
        <p14:section name="Q-Learning Example" id="{2C1D975E-9D7C-46D0-9D81-49888CD86154}">
          <p14:sldIdLst>
            <p14:sldId id="284"/>
            <p14:sldId id="285"/>
            <p14:sldId id="286"/>
          </p14:sldIdLst>
        </p14:section>
        <p14:section name="Control Tutored Ql" id="{E64730A6-436D-464C-A86A-356B9EE3FBE6}">
          <p14:sldIdLst>
            <p14:sldId id="303"/>
            <p14:sldId id="265"/>
            <p14:sldId id="294"/>
            <p14:sldId id="293"/>
            <p14:sldId id="295"/>
          </p14:sldIdLst>
        </p14:section>
        <p14:section name="Amazon Warehouse" id="{360D8373-8CCE-4AE7-94EF-6306D9E16E4D}">
          <p14:sldIdLst>
            <p14:sldId id="297"/>
            <p14:sldId id="308"/>
            <p14:sldId id="309"/>
            <p14:sldId id="300"/>
            <p14:sldId id="306"/>
            <p14:sldId id="304"/>
            <p14:sldId id="261"/>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977879-F723-4835-B4E7-C719D8BFD49A}" v="2" dt="2022-11-26T18:19:56.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08" autoAdjust="0"/>
  </p:normalViewPr>
  <p:slideViewPr>
    <p:cSldViewPr snapToGrid="0">
      <p:cViewPr varScale="1">
        <p:scale>
          <a:sx n="75" d="100"/>
          <a:sy n="75" d="100"/>
        </p:scale>
        <p:origin x="77" y="9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14D6B-2BAC-481E-8200-0D24BE00D5D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726AA1E-93C5-47ED-A9BD-9DE67B736782}">
      <dgm:prSet phldrT="[Text]"/>
      <dgm:spPr/>
      <dgm:t>
        <a:bodyPr/>
        <a:lstStyle/>
        <a:p>
          <a:r>
            <a:rPr lang="en-IN"/>
            <a:t>Machine Learning</a:t>
          </a:r>
        </a:p>
      </dgm:t>
    </dgm:pt>
    <dgm:pt modelId="{28139B1E-FFD3-47A7-82B7-9AC0DCE84A8D}" type="parTrans" cxnId="{E05A1B45-A946-4900-B228-60830458D93E}">
      <dgm:prSet/>
      <dgm:spPr/>
      <dgm:t>
        <a:bodyPr/>
        <a:lstStyle/>
        <a:p>
          <a:endParaRPr lang="en-IN"/>
        </a:p>
      </dgm:t>
    </dgm:pt>
    <dgm:pt modelId="{E8880ACA-9C18-4098-A344-96663541E85E}" type="sibTrans" cxnId="{E05A1B45-A946-4900-B228-60830458D93E}">
      <dgm:prSet/>
      <dgm:spPr/>
      <dgm:t>
        <a:bodyPr/>
        <a:lstStyle/>
        <a:p>
          <a:endParaRPr lang="en-IN"/>
        </a:p>
      </dgm:t>
    </dgm:pt>
    <dgm:pt modelId="{8E483E10-B353-4D9C-94B5-E9F9223311ED}">
      <dgm:prSet phldrT="[Text]"/>
      <dgm:spPr/>
      <dgm:t>
        <a:bodyPr/>
        <a:lstStyle/>
        <a:p>
          <a:r>
            <a:rPr lang="en-IN"/>
            <a:t>Supervised Learning</a:t>
          </a:r>
        </a:p>
      </dgm:t>
    </dgm:pt>
    <dgm:pt modelId="{432C5F35-F412-4F26-B52B-E9787A23A7A1}" type="parTrans" cxnId="{BBA33708-8A12-4284-BC0D-A9A03858C21B}">
      <dgm:prSet/>
      <dgm:spPr/>
      <dgm:t>
        <a:bodyPr/>
        <a:lstStyle/>
        <a:p>
          <a:endParaRPr lang="en-IN"/>
        </a:p>
      </dgm:t>
    </dgm:pt>
    <dgm:pt modelId="{C3126E66-D26B-4625-AF77-5E55DE514D7B}" type="sibTrans" cxnId="{BBA33708-8A12-4284-BC0D-A9A03858C21B}">
      <dgm:prSet/>
      <dgm:spPr/>
      <dgm:t>
        <a:bodyPr/>
        <a:lstStyle/>
        <a:p>
          <a:endParaRPr lang="en-IN"/>
        </a:p>
      </dgm:t>
    </dgm:pt>
    <dgm:pt modelId="{DABE2691-3A0A-4939-8058-09206A5A50FC}">
      <dgm:prSet phldrT="[Text]"/>
      <dgm:spPr/>
      <dgm:t>
        <a:bodyPr/>
        <a:lstStyle/>
        <a:p>
          <a:r>
            <a:rPr lang="en-IN"/>
            <a:t>Unsupervised Learning</a:t>
          </a:r>
        </a:p>
      </dgm:t>
    </dgm:pt>
    <dgm:pt modelId="{DA49A199-D9B4-4C30-B055-AA0A5613E805}" type="parTrans" cxnId="{6F907F16-AF69-4D57-99B8-813399345E6E}">
      <dgm:prSet/>
      <dgm:spPr/>
      <dgm:t>
        <a:bodyPr/>
        <a:lstStyle/>
        <a:p>
          <a:endParaRPr lang="en-IN"/>
        </a:p>
      </dgm:t>
    </dgm:pt>
    <dgm:pt modelId="{03CCD0EB-73A0-4AF9-886D-5535480B285C}" type="sibTrans" cxnId="{6F907F16-AF69-4D57-99B8-813399345E6E}">
      <dgm:prSet/>
      <dgm:spPr/>
      <dgm:t>
        <a:bodyPr/>
        <a:lstStyle/>
        <a:p>
          <a:endParaRPr lang="en-IN"/>
        </a:p>
      </dgm:t>
    </dgm:pt>
    <dgm:pt modelId="{AD565129-4009-4D3A-8FE3-2D423388BD68}">
      <dgm:prSet phldrT="[Text]"/>
      <dgm:spPr/>
      <dgm:t>
        <a:bodyPr/>
        <a:lstStyle/>
        <a:p>
          <a:r>
            <a:rPr lang="en-IN"/>
            <a:t>Reinforcement Learning</a:t>
          </a:r>
        </a:p>
      </dgm:t>
    </dgm:pt>
    <dgm:pt modelId="{E1FD1544-325E-45B3-A8F2-A73C69A1B21F}" type="parTrans" cxnId="{D25D7F83-81A0-4172-9917-99E12B7E226C}">
      <dgm:prSet/>
      <dgm:spPr/>
      <dgm:t>
        <a:bodyPr/>
        <a:lstStyle/>
        <a:p>
          <a:endParaRPr lang="en-IN"/>
        </a:p>
      </dgm:t>
    </dgm:pt>
    <dgm:pt modelId="{62E6B9E7-C0F1-47EF-9C5E-711A3F9D4315}" type="sibTrans" cxnId="{D25D7F83-81A0-4172-9917-99E12B7E226C}">
      <dgm:prSet/>
      <dgm:spPr/>
      <dgm:t>
        <a:bodyPr/>
        <a:lstStyle/>
        <a:p>
          <a:endParaRPr lang="en-IN"/>
        </a:p>
      </dgm:t>
    </dgm:pt>
    <dgm:pt modelId="{1CD08D12-83BA-4438-96C6-056249DC4AEF}">
      <dgm:prSet phldrT="[Text]"/>
      <dgm:spPr/>
      <dgm:t>
        <a:bodyPr/>
        <a:lstStyle/>
        <a:p>
          <a:r>
            <a:rPr lang="en-IN"/>
            <a:t>Both Target and Feature available</a:t>
          </a:r>
        </a:p>
      </dgm:t>
    </dgm:pt>
    <dgm:pt modelId="{FEFB3D58-8951-435F-87D1-CADEAD8F38D8}" type="parTrans" cxnId="{2DC74AFB-78FB-48B9-AC89-22A65AC904EC}">
      <dgm:prSet/>
      <dgm:spPr/>
      <dgm:t>
        <a:bodyPr/>
        <a:lstStyle/>
        <a:p>
          <a:endParaRPr lang="en-IN"/>
        </a:p>
      </dgm:t>
    </dgm:pt>
    <dgm:pt modelId="{349EA844-1DB3-4537-A8E4-437B11A905E8}" type="sibTrans" cxnId="{2DC74AFB-78FB-48B9-AC89-22A65AC904EC}">
      <dgm:prSet/>
      <dgm:spPr/>
      <dgm:t>
        <a:bodyPr/>
        <a:lstStyle/>
        <a:p>
          <a:endParaRPr lang="en-IN"/>
        </a:p>
      </dgm:t>
    </dgm:pt>
    <dgm:pt modelId="{8F14415A-C2D7-472C-B97F-8E53C01816BB}">
      <dgm:prSet phldrT="[Text]"/>
      <dgm:spPr/>
      <dgm:t>
        <a:bodyPr/>
        <a:lstStyle/>
        <a:p>
          <a:r>
            <a:rPr lang="en-IN"/>
            <a:t>Only Feature available</a:t>
          </a:r>
        </a:p>
      </dgm:t>
    </dgm:pt>
    <dgm:pt modelId="{804D16C5-AD32-4BF4-94F5-F1C832A718D3}" type="parTrans" cxnId="{3D8EBAA4-8652-4BBE-8737-D0F2C35B5C8F}">
      <dgm:prSet/>
      <dgm:spPr/>
      <dgm:t>
        <a:bodyPr/>
        <a:lstStyle/>
        <a:p>
          <a:endParaRPr lang="en-IN"/>
        </a:p>
      </dgm:t>
    </dgm:pt>
    <dgm:pt modelId="{6C1E0DAA-ABDB-4EA4-9A41-0E434AF4FB2A}" type="sibTrans" cxnId="{3D8EBAA4-8652-4BBE-8737-D0F2C35B5C8F}">
      <dgm:prSet/>
      <dgm:spPr/>
      <dgm:t>
        <a:bodyPr/>
        <a:lstStyle/>
        <a:p>
          <a:endParaRPr lang="en-IN"/>
        </a:p>
      </dgm:t>
    </dgm:pt>
    <dgm:pt modelId="{910DBA7A-A9D9-4D35-B7BF-960DF4BBD58E}">
      <dgm:prSet phldrT="[Text]"/>
      <dgm:spPr/>
      <dgm:t>
        <a:bodyPr/>
        <a:lstStyle/>
        <a:p>
          <a:r>
            <a:rPr lang="en-IN"/>
            <a:t>Learning using feedback</a:t>
          </a:r>
        </a:p>
        <a:p>
          <a:r>
            <a:rPr lang="en-IN"/>
            <a:t>(Interaction Data)</a:t>
          </a:r>
        </a:p>
      </dgm:t>
    </dgm:pt>
    <dgm:pt modelId="{6E8A7764-A6A0-46EB-B194-541A4EE6C60D}" type="parTrans" cxnId="{463560F5-0786-4471-922C-5FBDBDE9AFC0}">
      <dgm:prSet/>
      <dgm:spPr/>
      <dgm:t>
        <a:bodyPr/>
        <a:lstStyle/>
        <a:p>
          <a:endParaRPr lang="en-IN"/>
        </a:p>
      </dgm:t>
    </dgm:pt>
    <dgm:pt modelId="{D15443AB-6D6B-4481-B6D2-B0CB51EF3EC9}" type="sibTrans" cxnId="{463560F5-0786-4471-922C-5FBDBDE9AFC0}">
      <dgm:prSet/>
      <dgm:spPr/>
      <dgm:t>
        <a:bodyPr/>
        <a:lstStyle/>
        <a:p>
          <a:endParaRPr lang="en-IN"/>
        </a:p>
      </dgm:t>
    </dgm:pt>
    <dgm:pt modelId="{E7687777-5B40-4079-ADCB-A4C301DB7C31}" type="pres">
      <dgm:prSet presAssocID="{B0214D6B-2BAC-481E-8200-0D24BE00D5DB}" presName="hierChild1" presStyleCnt="0">
        <dgm:presLayoutVars>
          <dgm:orgChart val="1"/>
          <dgm:chPref val="1"/>
          <dgm:dir/>
          <dgm:animOne val="branch"/>
          <dgm:animLvl val="lvl"/>
          <dgm:resizeHandles/>
        </dgm:presLayoutVars>
      </dgm:prSet>
      <dgm:spPr/>
    </dgm:pt>
    <dgm:pt modelId="{077762BB-1A0A-4E31-A59E-1940DD2299EB}" type="pres">
      <dgm:prSet presAssocID="{D726AA1E-93C5-47ED-A9BD-9DE67B736782}" presName="hierRoot1" presStyleCnt="0">
        <dgm:presLayoutVars>
          <dgm:hierBranch val="init"/>
        </dgm:presLayoutVars>
      </dgm:prSet>
      <dgm:spPr/>
    </dgm:pt>
    <dgm:pt modelId="{6FA205E8-F5B2-4410-A009-1E39F318DE13}" type="pres">
      <dgm:prSet presAssocID="{D726AA1E-93C5-47ED-A9BD-9DE67B736782}" presName="rootComposite1" presStyleCnt="0"/>
      <dgm:spPr/>
    </dgm:pt>
    <dgm:pt modelId="{13FAC66B-F634-447E-9249-5AE30FDC9E30}" type="pres">
      <dgm:prSet presAssocID="{D726AA1E-93C5-47ED-A9BD-9DE67B736782}" presName="rootText1" presStyleLbl="node0" presStyleIdx="0" presStyleCnt="1" custLinFactNeighborX="448" custLinFactNeighborY="-269">
        <dgm:presLayoutVars>
          <dgm:chPref val="3"/>
        </dgm:presLayoutVars>
      </dgm:prSet>
      <dgm:spPr/>
    </dgm:pt>
    <dgm:pt modelId="{02CB8BFE-3D53-460A-89F5-C5600ADBBA56}" type="pres">
      <dgm:prSet presAssocID="{D726AA1E-93C5-47ED-A9BD-9DE67B736782}" presName="rootConnector1" presStyleLbl="node1" presStyleIdx="0" presStyleCnt="0"/>
      <dgm:spPr/>
    </dgm:pt>
    <dgm:pt modelId="{C2FD2D3A-08F0-4C67-AC75-BE4A0FC641EB}" type="pres">
      <dgm:prSet presAssocID="{D726AA1E-93C5-47ED-A9BD-9DE67B736782}" presName="hierChild2" presStyleCnt="0"/>
      <dgm:spPr/>
    </dgm:pt>
    <dgm:pt modelId="{1A2E5630-06F9-43B9-97BD-F8B93BF8893E}" type="pres">
      <dgm:prSet presAssocID="{432C5F35-F412-4F26-B52B-E9787A23A7A1}" presName="Name37" presStyleLbl="parChTrans1D2" presStyleIdx="0" presStyleCnt="3"/>
      <dgm:spPr/>
    </dgm:pt>
    <dgm:pt modelId="{3326688E-C411-46A3-92B9-2213A1623A33}" type="pres">
      <dgm:prSet presAssocID="{8E483E10-B353-4D9C-94B5-E9F9223311ED}" presName="hierRoot2" presStyleCnt="0">
        <dgm:presLayoutVars>
          <dgm:hierBranch val="init"/>
        </dgm:presLayoutVars>
      </dgm:prSet>
      <dgm:spPr/>
    </dgm:pt>
    <dgm:pt modelId="{1808636D-8782-43A5-8DC1-A1B7937B8D61}" type="pres">
      <dgm:prSet presAssocID="{8E483E10-B353-4D9C-94B5-E9F9223311ED}" presName="rootComposite" presStyleCnt="0"/>
      <dgm:spPr/>
    </dgm:pt>
    <dgm:pt modelId="{C4D5560D-711D-49C2-A2C6-1D95EE36626B}" type="pres">
      <dgm:prSet presAssocID="{8E483E10-B353-4D9C-94B5-E9F9223311ED}" presName="rootText" presStyleLbl="node2" presStyleIdx="0" presStyleCnt="3">
        <dgm:presLayoutVars>
          <dgm:chPref val="3"/>
        </dgm:presLayoutVars>
      </dgm:prSet>
      <dgm:spPr/>
    </dgm:pt>
    <dgm:pt modelId="{1333BEFA-D506-4FD4-B8F4-FF2A6A49A7A4}" type="pres">
      <dgm:prSet presAssocID="{8E483E10-B353-4D9C-94B5-E9F9223311ED}" presName="rootConnector" presStyleLbl="node2" presStyleIdx="0" presStyleCnt="3"/>
      <dgm:spPr/>
    </dgm:pt>
    <dgm:pt modelId="{2111B6B8-F7DD-4047-A608-155E0013322F}" type="pres">
      <dgm:prSet presAssocID="{8E483E10-B353-4D9C-94B5-E9F9223311ED}" presName="hierChild4" presStyleCnt="0"/>
      <dgm:spPr/>
    </dgm:pt>
    <dgm:pt modelId="{0EF7FDAF-408D-4391-A62D-E707032B7757}" type="pres">
      <dgm:prSet presAssocID="{FEFB3D58-8951-435F-87D1-CADEAD8F38D8}" presName="Name37" presStyleLbl="parChTrans1D3" presStyleIdx="0" presStyleCnt="3"/>
      <dgm:spPr/>
    </dgm:pt>
    <dgm:pt modelId="{62BB954D-C632-4CDC-95F2-7C0EDFC8D21E}" type="pres">
      <dgm:prSet presAssocID="{1CD08D12-83BA-4438-96C6-056249DC4AEF}" presName="hierRoot2" presStyleCnt="0">
        <dgm:presLayoutVars>
          <dgm:hierBranch val="init"/>
        </dgm:presLayoutVars>
      </dgm:prSet>
      <dgm:spPr/>
    </dgm:pt>
    <dgm:pt modelId="{6BD0E6A2-EA45-430A-AA0A-2BA35D30A2C0}" type="pres">
      <dgm:prSet presAssocID="{1CD08D12-83BA-4438-96C6-056249DC4AEF}" presName="rootComposite" presStyleCnt="0"/>
      <dgm:spPr/>
    </dgm:pt>
    <dgm:pt modelId="{EE585B52-9C2A-436A-8CA2-F9B641D816B5}" type="pres">
      <dgm:prSet presAssocID="{1CD08D12-83BA-4438-96C6-056249DC4AEF}" presName="rootText" presStyleLbl="node3" presStyleIdx="0" presStyleCnt="3">
        <dgm:presLayoutVars>
          <dgm:chPref val="3"/>
        </dgm:presLayoutVars>
      </dgm:prSet>
      <dgm:spPr/>
    </dgm:pt>
    <dgm:pt modelId="{62FA5B02-0F42-46F7-BA3A-F68840F5264A}" type="pres">
      <dgm:prSet presAssocID="{1CD08D12-83BA-4438-96C6-056249DC4AEF}" presName="rootConnector" presStyleLbl="node3" presStyleIdx="0" presStyleCnt="3"/>
      <dgm:spPr/>
    </dgm:pt>
    <dgm:pt modelId="{5AA26BA3-9CC7-45E3-96D1-868AA305B79E}" type="pres">
      <dgm:prSet presAssocID="{1CD08D12-83BA-4438-96C6-056249DC4AEF}" presName="hierChild4" presStyleCnt="0"/>
      <dgm:spPr/>
    </dgm:pt>
    <dgm:pt modelId="{02FEE1A5-842E-4145-B71F-5056FACEBD87}" type="pres">
      <dgm:prSet presAssocID="{1CD08D12-83BA-4438-96C6-056249DC4AEF}" presName="hierChild5" presStyleCnt="0"/>
      <dgm:spPr/>
    </dgm:pt>
    <dgm:pt modelId="{44062CBB-441E-4FD1-A6FB-5A6777F6A521}" type="pres">
      <dgm:prSet presAssocID="{8E483E10-B353-4D9C-94B5-E9F9223311ED}" presName="hierChild5" presStyleCnt="0"/>
      <dgm:spPr/>
    </dgm:pt>
    <dgm:pt modelId="{27601CB3-D2FB-46EF-99DB-7BEC0B8880A8}" type="pres">
      <dgm:prSet presAssocID="{DA49A199-D9B4-4C30-B055-AA0A5613E805}" presName="Name37" presStyleLbl="parChTrans1D2" presStyleIdx="1" presStyleCnt="3"/>
      <dgm:spPr/>
    </dgm:pt>
    <dgm:pt modelId="{C3CE33AD-DC90-490C-BEB7-D76716FA783C}" type="pres">
      <dgm:prSet presAssocID="{DABE2691-3A0A-4939-8058-09206A5A50FC}" presName="hierRoot2" presStyleCnt="0">
        <dgm:presLayoutVars>
          <dgm:hierBranch val="init"/>
        </dgm:presLayoutVars>
      </dgm:prSet>
      <dgm:spPr/>
    </dgm:pt>
    <dgm:pt modelId="{B89D15CC-89B0-4BFD-940C-F28DFE0D1047}" type="pres">
      <dgm:prSet presAssocID="{DABE2691-3A0A-4939-8058-09206A5A50FC}" presName="rootComposite" presStyleCnt="0"/>
      <dgm:spPr/>
    </dgm:pt>
    <dgm:pt modelId="{A0F7EE0E-34B6-46DF-BD3E-B507AEC5D6BF}" type="pres">
      <dgm:prSet presAssocID="{DABE2691-3A0A-4939-8058-09206A5A50FC}" presName="rootText" presStyleLbl="node2" presStyleIdx="1" presStyleCnt="3" custLinFactNeighborX="457" custLinFactNeighborY="-2849">
        <dgm:presLayoutVars>
          <dgm:chPref val="3"/>
        </dgm:presLayoutVars>
      </dgm:prSet>
      <dgm:spPr/>
    </dgm:pt>
    <dgm:pt modelId="{C0325540-C74F-4AB7-9122-A7EB8EAFF859}" type="pres">
      <dgm:prSet presAssocID="{DABE2691-3A0A-4939-8058-09206A5A50FC}" presName="rootConnector" presStyleLbl="node2" presStyleIdx="1" presStyleCnt="3"/>
      <dgm:spPr/>
    </dgm:pt>
    <dgm:pt modelId="{9E1A607E-2587-4DAE-84C9-CCAE7396C9F4}" type="pres">
      <dgm:prSet presAssocID="{DABE2691-3A0A-4939-8058-09206A5A50FC}" presName="hierChild4" presStyleCnt="0"/>
      <dgm:spPr/>
    </dgm:pt>
    <dgm:pt modelId="{62AAA936-0E70-4083-B537-5E4755C6B23D}" type="pres">
      <dgm:prSet presAssocID="{804D16C5-AD32-4BF4-94F5-F1C832A718D3}" presName="Name37" presStyleLbl="parChTrans1D3" presStyleIdx="1" presStyleCnt="3"/>
      <dgm:spPr/>
    </dgm:pt>
    <dgm:pt modelId="{B43CE31F-940D-4CD3-BDF0-A825E1FB4859}" type="pres">
      <dgm:prSet presAssocID="{8F14415A-C2D7-472C-B97F-8E53C01816BB}" presName="hierRoot2" presStyleCnt="0">
        <dgm:presLayoutVars>
          <dgm:hierBranch val="init"/>
        </dgm:presLayoutVars>
      </dgm:prSet>
      <dgm:spPr/>
    </dgm:pt>
    <dgm:pt modelId="{832513F6-9704-4245-9DA1-D284FB07B8C9}" type="pres">
      <dgm:prSet presAssocID="{8F14415A-C2D7-472C-B97F-8E53C01816BB}" presName="rootComposite" presStyleCnt="0"/>
      <dgm:spPr/>
    </dgm:pt>
    <dgm:pt modelId="{5285AC1C-032D-48C3-94E3-34E2C4B455BC}" type="pres">
      <dgm:prSet presAssocID="{8F14415A-C2D7-472C-B97F-8E53C01816BB}" presName="rootText" presStyleLbl="node3" presStyleIdx="1" presStyleCnt="3">
        <dgm:presLayoutVars>
          <dgm:chPref val="3"/>
        </dgm:presLayoutVars>
      </dgm:prSet>
      <dgm:spPr/>
    </dgm:pt>
    <dgm:pt modelId="{63F98709-AC7E-412B-BE8C-FAD25B1BCDED}" type="pres">
      <dgm:prSet presAssocID="{8F14415A-C2D7-472C-B97F-8E53C01816BB}" presName="rootConnector" presStyleLbl="node3" presStyleIdx="1" presStyleCnt="3"/>
      <dgm:spPr/>
    </dgm:pt>
    <dgm:pt modelId="{82645749-52C3-406D-B94C-B59E174625B0}" type="pres">
      <dgm:prSet presAssocID="{8F14415A-C2D7-472C-B97F-8E53C01816BB}" presName="hierChild4" presStyleCnt="0"/>
      <dgm:spPr/>
    </dgm:pt>
    <dgm:pt modelId="{3FB88130-52A2-45C7-A0C4-D5057FB98C16}" type="pres">
      <dgm:prSet presAssocID="{8F14415A-C2D7-472C-B97F-8E53C01816BB}" presName="hierChild5" presStyleCnt="0"/>
      <dgm:spPr/>
    </dgm:pt>
    <dgm:pt modelId="{825EF6C9-2780-4C83-9D66-599C8895D399}" type="pres">
      <dgm:prSet presAssocID="{DABE2691-3A0A-4939-8058-09206A5A50FC}" presName="hierChild5" presStyleCnt="0"/>
      <dgm:spPr/>
    </dgm:pt>
    <dgm:pt modelId="{2991E8E9-65DF-4195-8397-E4BBD0C238A9}" type="pres">
      <dgm:prSet presAssocID="{E1FD1544-325E-45B3-A8F2-A73C69A1B21F}" presName="Name37" presStyleLbl="parChTrans1D2" presStyleIdx="2" presStyleCnt="3"/>
      <dgm:spPr/>
    </dgm:pt>
    <dgm:pt modelId="{FF372A2E-4C87-4CD2-B5C5-477BDE24D675}" type="pres">
      <dgm:prSet presAssocID="{AD565129-4009-4D3A-8FE3-2D423388BD68}" presName="hierRoot2" presStyleCnt="0">
        <dgm:presLayoutVars>
          <dgm:hierBranch val="init"/>
        </dgm:presLayoutVars>
      </dgm:prSet>
      <dgm:spPr/>
    </dgm:pt>
    <dgm:pt modelId="{0808915D-181E-408C-89EA-9652E4DFA2B3}" type="pres">
      <dgm:prSet presAssocID="{AD565129-4009-4D3A-8FE3-2D423388BD68}" presName="rootComposite" presStyleCnt="0"/>
      <dgm:spPr/>
    </dgm:pt>
    <dgm:pt modelId="{EF9600BE-6BDC-4F07-87FB-EAECA4402702}" type="pres">
      <dgm:prSet presAssocID="{AD565129-4009-4D3A-8FE3-2D423388BD68}" presName="rootText" presStyleLbl="node2" presStyleIdx="2" presStyleCnt="3">
        <dgm:presLayoutVars>
          <dgm:chPref val="3"/>
        </dgm:presLayoutVars>
      </dgm:prSet>
      <dgm:spPr/>
    </dgm:pt>
    <dgm:pt modelId="{07E3A984-22BA-413D-896E-39112B04E58A}" type="pres">
      <dgm:prSet presAssocID="{AD565129-4009-4D3A-8FE3-2D423388BD68}" presName="rootConnector" presStyleLbl="node2" presStyleIdx="2" presStyleCnt="3"/>
      <dgm:spPr/>
    </dgm:pt>
    <dgm:pt modelId="{B4E66161-A2B6-4B46-92A4-4864A177B6EC}" type="pres">
      <dgm:prSet presAssocID="{AD565129-4009-4D3A-8FE3-2D423388BD68}" presName="hierChild4" presStyleCnt="0"/>
      <dgm:spPr/>
    </dgm:pt>
    <dgm:pt modelId="{82E63163-7311-4059-A261-D8B0A529914D}" type="pres">
      <dgm:prSet presAssocID="{6E8A7764-A6A0-46EB-B194-541A4EE6C60D}" presName="Name37" presStyleLbl="parChTrans1D3" presStyleIdx="2" presStyleCnt="3"/>
      <dgm:spPr/>
    </dgm:pt>
    <dgm:pt modelId="{D285D016-0423-4A35-B7E9-667D36D35C86}" type="pres">
      <dgm:prSet presAssocID="{910DBA7A-A9D9-4D35-B7BF-960DF4BBD58E}" presName="hierRoot2" presStyleCnt="0">
        <dgm:presLayoutVars>
          <dgm:hierBranch val="init"/>
        </dgm:presLayoutVars>
      </dgm:prSet>
      <dgm:spPr/>
    </dgm:pt>
    <dgm:pt modelId="{13B1C368-00EC-4242-A9BA-974620FF74E0}" type="pres">
      <dgm:prSet presAssocID="{910DBA7A-A9D9-4D35-B7BF-960DF4BBD58E}" presName="rootComposite" presStyleCnt="0"/>
      <dgm:spPr/>
    </dgm:pt>
    <dgm:pt modelId="{5F23EB9E-0884-4D88-AB8A-B84E9DC7227A}" type="pres">
      <dgm:prSet presAssocID="{910DBA7A-A9D9-4D35-B7BF-960DF4BBD58E}" presName="rootText" presStyleLbl="node3" presStyleIdx="2" presStyleCnt="3">
        <dgm:presLayoutVars>
          <dgm:chPref val="3"/>
        </dgm:presLayoutVars>
      </dgm:prSet>
      <dgm:spPr/>
    </dgm:pt>
    <dgm:pt modelId="{B4D0FDFB-1E3E-45D4-9E62-5813E1771F7D}" type="pres">
      <dgm:prSet presAssocID="{910DBA7A-A9D9-4D35-B7BF-960DF4BBD58E}" presName="rootConnector" presStyleLbl="node3" presStyleIdx="2" presStyleCnt="3"/>
      <dgm:spPr/>
    </dgm:pt>
    <dgm:pt modelId="{39D71EAD-B727-477E-96AC-80D28D65F35A}" type="pres">
      <dgm:prSet presAssocID="{910DBA7A-A9D9-4D35-B7BF-960DF4BBD58E}" presName="hierChild4" presStyleCnt="0"/>
      <dgm:spPr/>
    </dgm:pt>
    <dgm:pt modelId="{BD037F0C-A56E-4962-8D2A-DE47943CD574}" type="pres">
      <dgm:prSet presAssocID="{910DBA7A-A9D9-4D35-B7BF-960DF4BBD58E}" presName="hierChild5" presStyleCnt="0"/>
      <dgm:spPr/>
    </dgm:pt>
    <dgm:pt modelId="{4452F6D4-D150-4AD9-86E6-6597A6DC7A97}" type="pres">
      <dgm:prSet presAssocID="{AD565129-4009-4D3A-8FE3-2D423388BD68}" presName="hierChild5" presStyleCnt="0"/>
      <dgm:spPr/>
    </dgm:pt>
    <dgm:pt modelId="{82797B05-2B09-4D01-892A-5AA09DBFFC39}" type="pres">
      <dgm:prSet presAssocID="{D726AA1E-93C5-47ED-A9BD-9DE67B736782}" presName="hierChild3" presStyleCnt="0"/>
      <dgm:spPr/>
    </dgm:pt>
  </dgm:ptLst>
  <dgm:cxnLst>
    <dgm:cxn modelId="{7ACC5203-59C3-4CC4-B105-A87F1FE7BFE3}" type="presOf" srcId="{910DBA7A-A9D9-4D35-B7BF-960DF4BBD58E}" destId="{B4D0FDFB-1E3E-45D4-9E62-5813E1771F7D}" srcOrd="1" destOrd="0" presId="urn:microsoft.com/office/officeart/2005/8/layout/orgChart1"/>
    <dgm:cxn modelId="{BBA33708-8A12-4284-BC0D-A9A03858C21B}" srcId="{D726AA1E-93C5-47ED-A9BD-9DE67B736782}" destId="{8E483E10-B353-4D9C-94B5-E9F9223311ED}" srcOrd="0" destOrd="0" parTransId="{432C5F35-F412-4F26-B52B-E9787A23A7A1}" sibTransId="{C3126E66-D26B-4625-AF77-5E55DE514D7B}"/>
    <dgm:cxn modelId="{41B6E60C-8EA1-47B3-BBC0-880FE709EAAE}" type="presOf" srcId="{E1FD1544-325E-45B3-A8F2-A73C69A1B21F}" destId="{2991E8E9-65DF-4195-8397-E4BBD0C238A9}" srcOrd="0" destOrd="0" presId="urn:microsoft.com/office/officeart/2005/8/layout/orgChart1"/>
    <dgm:cxn modelId="{6F907F16-AF69-4D57-99B8-813399345E6E}" srcId="{D726AA1E-93C5-47ED-A9BD-9DE67B736782}" destId="{DABE2691-3A0A-4939-8058-09206A5A50FC}" srcOrd="1" destOrd="0" parTransId="{DA49A199-D9B4-4C30-B055-AA0A5613E805}" sibTransId="{03CCD0EB-73A0-4AF9-886D-5535480B285C}"/>
    <dgm:cxn modelId="{3A583817-8D9F-44D9-9607-C8235F69FA13}" type="presOf" srcId="{AD565129-4009-4D3A-8FE3-2D423388BD68}" destId="{EF9600BE-6BDC-4F07-87FB-EAECA4402702}" srcOrd="0" destOrd="0" presId="urn:microsoft.com/office/officeart/2005/8/layout/orgChart1"/>
    <dgm:cxn modelId="{48AA3721-2A26-49F6-BE04-819AB7972835}" type="presOf" srcId="{8F14415A-C2D7-472C-B97F-8E53C01816BB}" destId="{63F98709-AC7E-412B-BE8C-FAD25B1BCDED}" srcOrd="1" destOrd="0" presId="urn:microsoft.com/office/officeart/2005/8/layout/orgChart1"/>
    <dgm:cxn modelId="{65248E27-03A3-4075-927C-F3A0B83D6155}" type="presOf" srcId="{8E483E10-B353-4D9C-94B5-E9F9223311ED}" destId="{1333BEFA-D506-4FD4-B8F4-FF2A6A49A7A4}" srcOrd="1" destOrd="0" presId="urn:microsoft.com/office/officeart/2005/8/layout/orgChart1"/>
    <dgm:cxn modelId="{60901430-538D-414E-9146-A3E8227CC3F9}" type="presOf" srcId="{DA49A199-D9B4-4C30-B055-AA0A5613E805}" destId="{27601CB3-D2FB-46EF-99DB-7BEC0B8880A8}" srcOrd="0" destOrd="0" presId="urn:microsoft.com/office/officeart/2005/8/layout/orgChart1"/>
    <dgm:cxn modelId="{6613D137-9B99-48FE-857A-070891AA6965}" type="presOf" srcId="{AD565129-4009-4D3A-8FE3-2D423388BD68}" destId="{07E3A984-22BA-413D-896E-39112B04E58A}" srcOrd="1" destOrd="0" presId="urn:microsoft.com/office/officeart/2005/8/layout/orgChart1"/>
    <dgm:cxn modelId="{61B11D5D-2341-420B-B174-E95380FDFD60}" type="presOf" srcId="{6E8A7764-A6A0-46EB-B194-541A4EE6C60D}" destId="{82E63163-7311-4059-A261-D8B0A529914D}" srcOrd="0" destOrd="0" presId="urn:microsoft.com/office/officeart/2005/8/layout/orgChart1"/>
    <dgm:cxn modelId="{631A4F41-927D-4D3C-8D97-7914856CCC85}" type="presOf" srcId="{DABE2691-3A0A-4939-8058-09206A5A50FC}" destId="{A0F7EE0E-34B6-46DF-BD3E-B507AEC5D6BF}" srcOrd="0" destOrd="0" presId="urn:microsoft.com/office/officeart/2005/8/layout/orgChart1"/>
    <dgm:cxn modelId="{E05A1B45-A946-4900-B228-60830458D93E}" srcId="{B0214D6B-2BAC-481E-8200-0D24BE00D5DB}" destId="{D726AA1E-93C5-47ED-A9BD-9DE67B736782}" srcOrd="0" destOrd="0" parTransId="{28139B1E-FFD3-47A7-82B7-9AC0DCE84A8D}" sibTransId="{E8880ACA-9C18-4098-A344-96663541E85E}"/>
    <dgm:cxn modelId="{CB34986C-2C97-472F-BF2F-42DFF7ADDE8B}" type="presOf" srcId="{1CD08D12-83BA-4438-96C6-056249DC4AEF}" destId="{EE585B52-9C2A-436A-8CA2-F9B641D816B5}" srcOrd="0" destOrd="0" presId="urn:microsoft.com/office/officeart/2005/8/layout/orgChart1"/>
    <dgm:cxn modelId="{3D2FDC74-3CB9-465D-92BF-31C19B65675E}" type="presOf" srcId="{1CD08D12-83BA-4438-96C6-056249DC4AEF}" destId="{62FA5B02-0F42-46F7-BA3A-F68840F5264A}" srcOrd="1" destOrd="0" presId="urn:microsoft.com/office/officeart/2005/8/layout/orgChart1"/>
    <dgm:cxn modelId="{D25D7F83-81A0-4172-9917-99E12B7E226C}" srcId="{D726AA1E-93C5-47ED-A9BD-9DE67B736782}" destId="{AD565129-4009-4D3A-8FE3-2D423388BD68}" srcOrd="2" destOrd="0" parTransId="{E1FD1544-325E-45B3-A8F2-A73C69A1B21F}" sibTransId="{62E6B9E7-C0F1-47EF-9C5E-711A3F9D4315}"/>
    <dgm:cxn modelId="{44BE2E84-1DB0-4447-B673-4F59987D3605}" type="presOf" srcId="{D726AA1E-93C5-47ED-A9BD-9DE67B736782}" destId="{13FAC66B-F634-447E-9249-5AE30FDC9E30}" srcOrd="0" destOrd="0" presId="urn:microsoft.com/office/officeart/2005/8/layout/orgChart1"/>
    <dgm:cxn modelId="{D61AB98D-7005-4228-975E-537B789607F8}" type="presOf" srcId="{D726AA1E-93C5-47ED-A9BD-9DE67B736782}" destId="{02CB8BFE-3D53-460A-89F5-C5600ADBBA56}" srcOrd="1" destOrd="0" presId="urn:microsoft.com/office/officeart/2005/8/layout/orgChart1"/>
    <dgm:cxn modelId="{8BC3A791-FED8-4F6C-8577-6D5A9B22DF61}" type="presOf" srcId="{804D16C5-AD32-4BF4-94F5-F1C832A718D3}" destId="{62AAA936-0E70-4083-B537-5E4755C6B23D}" srcOrd="0" destOrd="0" presId="urn:microsoft.com/office/officeart/2005/8/layout/orgChart1"/>
    <dgm:cxn modelId="{7DE9FF92-3BE9-413E-B38D-E228391AC910}" type="presOf" srcId="{FEFB3D58-8951-435F-87D1-CADEAD8F38D8}" destId="{0EF7FDAF-408D-4391-A62D-E707032B7757}" srcOrd="0" destOrd="0" presId="urn:microsoft.com/office/officeart/2005/8/layout/orgChart1"/>
    <dgm:cxn modelId="{9B53119B-0AD1-440A-A0CA-7850A5375583}" type="presOf" srcId="{8E483E10-B353-4D9C-94B5-E9F9223311ED}" destId="{C4D5560D-711D-49C2-A2C6-1D95EE36626B}" srcOrd="0" destOrd="0" presId="urn:microsoft.com/office/officeart/2005/8/layout/orgChart1"/>
    <dgm:cxn modelId="{3D8EBAA4-8652-4BBE-8737-D0F2C35B5C8F}" srcId="{DABE2691-3A0A-4939-8058-09206A5A50FC}" destId="{8F14415A-C2D7-472C-B97F-8E53C01816BB}" srcOrd="0" destOrd="0" parTransId="{804D16C5-AD32-4BF4-94F5-F1C832A718D3}" sibTransId="{6C1E0DAA-ABDB-4EA4-9A41-0E434AF4FB2A}"/>
    <dgm:cxn modelId="{827ACEB1-459A-4EAB-BAB0-82989668382B}" type="presOf" srcId="{DABE2691-3A0A-4939-8058-09206A5A50FC}" destId="{C0325540-C74F-4AB7-9122-A7EB8EAFF859}" srcOrd="1" destOrd="0" presId="urn:microsoft.com/office/officeart/2005/8/layout/orgChart1"/>
    <dgm:cxn modelId="{293FC8C7-A439-4A3A-87F7-573B75A42705}" type="presOf" srcId="{432C5F35-F412-4F26-B52B-E9787A23A7A1}" destId="{1A2E5630-06F9-43B9-97BD-F8B93BF8893E}" srcOrd="0" destOrd="0" presId="urn:microsoft.com/office/officeart/2005/8/layout/orgChart1"/>
    <dgm:cxn modelId="{55135AED-585B-40E4-A292-1BB2216C0FCE}" type="presOf" srcId="{8F14415A-C2D7-472C-B97F-8E53C01816BB}" destId="{5285AC1C-032D-48C3-94E3-34E2C4B455BC}" srcOrd="0" destOrd="0" presId="urn:microsoft.com/office/officeart/2005/8/layout/orgChart1"/>
    <dgm:cxn modelId="{BDE890EE-B709-4404-9FBD-D1000CDDD513}" type="presOf" srcId="{910DBA7A-A9D9-4D35-B7BF-960DF4BBD58E}" destId="{5F23EB9E-0884-4D88-AB8A-B84E9DC7227A}" srcOrd="0" destOrd="0" presId="urn:microsoft.com/office/officeart/2005/8/layout/orgChart1"/>
    <dgm:cxn modelId="{F813B4F0-41F0-40DA-B586-DFAC3B372EAD}" type="presOf" srcId="{B0214D6B-2BAC-481E-8200-0D24BE00D5DB}" destId="{E7687777-5B40-4079-ADCB-A4C301DB7C31}" srcOrd="0" destOrd="0" presId="urn:microsoft.com/office/officeart/2005/8/layout/orgChart1"/>
    <dgm:cxn modelId="{463560F5-0786-4471-922C-5FBDBDE9AFC0}" srcId="{AD565129-4009-4D3A-8FE3-2D423388BD68}" destId="{910DBA7A-A9D9-4D35-B7BF-960DF4BBD58E}" srcOrd="0" destOrd="0" parTransId="{6E8A7764-A6A0-46EB-B194-541A4EE6C60D}" sibTransId="{D15443AB-6D6B-4481-B6D2-B0CB51EF3EC9}"/>
    <dgm:cxn modelId="{2DC74AFB-78FB-48B9-AC89-22A65AC904EC}" srcId="{8E483E10-B353-4D9C-94B5-E9F9223311ED}" destId="{1CD08D12-83BA-4438-96C6-056249DC4AEF}" srcOrd="0" destOrd="0" parTransId="{FEFB3D58-8951-435F-87D1-CADEAD8F38D8}" sibTransId="{349EA844-1DB3-4537-A8E4-437B11A905E8}"/>
    <dgm:cxn modelId="{CF8E315F-7AF2-454C-96F5-78B136EE414C}" type="presParOf" srcId="{E7687777-5B40-4079-ADCB-A4C301DB7C31}" destId="{077762BB-1A0A-4E31-A59E-1940DD2299EB}" srcOrd="0" destOrd="0" presId="urn:microsoft.com/office/officeart/2005/8/layout/orgChart1"/>
    <dgm:cxn modelId="{555FD4BB-60FF-4EF7-B4E3-BF890593ECCC}" type="presParOf" srcId="{077762BB-1A0A-4E31-A59E-1940DD2299EB}" destId="{6FA205E8-F5B2-4410-A009-1E39F318DE13}" srcOrd="0" destOrd="0" presId="urn:microsoft.com/office/officeart/2005/8/layout/orgChart1"/>
    <dgm:cxn modelId="{73B8FECE-8DB6-487E-A3F9-3D0075E05330}" type="presParOf" srcId="{6FA205E8-F5B2-4410-A009-1E39F318DE13}" destId="{13FAC66B-F634-447E-9249-5AE30FDC9E30}" srcOrd="0" destOrd="0" presId="urn:microsoft.com/office/officeart/2005/8/layout/orgChart1"/>
    <dgm:cxn modelId="{46B90FD3-32D3-468C-B4AF-2E0A6DE4DE02}" type="presParOf" srcId="{6FA205E8-F5B2-4410-A009-1E39F318DE13}" destId="{02CB8BFE-3D53-460A-89F5-C5600ADBBA56}" srcOrd="1" destOrd="0" presId="urn:microsoft.com/office/officeart/2005/8/layout/orgChart1"/>
    <dgm:cxn modelId="{AF3BB642-DE85-4646-A093-7F65FD1E07C8}" type="presParOf" srcId="{077762BB-1A0A-4E31-A59E-1940DD2299EB}" destId="{C2FD2D3A-08F0-4C67-AC75-BE4A0FC641EB}" srcOrd="1" destOrd="0" presId="urn:microsoft.com/office/officeart/2005/8/layout/orgChart1"/>
    <dgm:cxn modelId="{599ED226-9A31-4215-81DA-1DB1D5CB3AEC}" type="presParOf" srcId="{C2FD2D3A-08F0-4C67-AC75-BE4A0FC641EB}" destId="{1A2E5630-06F9-43B9-97BD-F8B93BF8893E}" srcOrd="0" destOrd="0" presId="urn:microsoft.com/office/officeart/2005/8/layout/orgChart1"/>
    <dgm:cxn modelId="{E3BDDDC0-89FE-4832-AADF-727A2219D195}" type="presParOf" srcId="{C2FD2D3A-08F0-4C67-AC75-BE4A0FC641EB}" destId="{3326688E-C411-46A3-92B9-2213A1623A33}" srcOrd="1" destOrd="0" presId="urn:microsoft.com/office/officeart/2005/8/layout/orgChart1"/>
    <dgm:cxn modelId="{60FD7C9B-FF31-4B49-A9BD-FCC39FEAFCC7}" type="presParOf" srcId="{3326688E-C411-46A3-92B9-2213A1623A33}" destId="{1808636D-8782-43A5-8DC1-A1B7937B8D61}" srcOrd="0" destOrd="0" presId="urn:microsoft.com/office/officeart/2005/8/layout/orgChart1"/>
    <dgm:cxn modelId="{FA40D59D-A982-409B-ABAC-C126C12DC33F}" type="presParOf" srcId="{1808636D-8782-43A5-8DC1-A1B7937B8D61}" destId="{C4D5560D-711D-49C2-A2C6-1D95EE36626B}" srcOrd="0" destOrd="0" presId="urn:microsoft.com/office/officeart/2005/8/layout/orgChart1"/>
    <dgm:cxn modelId="{4FF6CF70-31BA-469A-9627-F821B85BE785}" type="presParOf" srcId="{1808636D-8782-43A5-8DC1-A1B7937B8D61}" destId="{1333BEFA-D506-4FD4-B8F4-FF2A6A49A7A4}" srcOrd="1" destOrd="0" presId="urn:microsoft.com/office/officeart/2005/8/layout/orgChart1"/>
    <dgm:cxn modelId="{30426421-F967-426D-98CF-EB4B88086CED}" type="presParOf" srcId="{3326688E-C411-46A3-92B9-2213A1623A33}" destId="{2111B6B8-F7DD-4047-A608-155E0013322F}" srcOrd="1" destOrd="0" presId="urn:microsoft.com/office/officeart/2005/8/layout/orgChart1"/>
    <dgm:cxn modelId="{DF253224-FE20-4C6D-A95A-ADD72D9C6C9E}" type="presParOf" srcId="{2111B6B8-F7DD-4047-A608-155E0013322F}" destId="{0EF7FDAF-408D-4391-A62D-E707032B7757}" srcOrd="0" destOrd="0" presId="urn:microsoft.com/office/officeart/2005/8/layout/orgChart1"/>
    <dgm:cxn modelId="{3A5489E8-D534-4621-9647-2B46CAA274E3}" type="presParOf" srcId="{2111B6B8-F7DD-4047-A608-155E0013322F}" destId="{62BB954D-C632-4CDC-95F2-7C0EDFC8D21E}" srcOrd="1" destOrd="0" presId="urn:microsoft.com/office/officeart/2005/8/layout/orgChart1"/>
    <dgm:cxn modelId="{7799F32F-0687-4D9E-9320-F99E3E7B0959}" type="presParOf" srcId="{62BB954D-C632-4CDC-95F2-7C0EDFC8D21E}" destId="{6BD0E6A2-EA45-430A-AA0A-2BA35D30A2C0}" srcOrd="0" destOrd="0" presId="urn:microsoft.com/office/officeart/2005/8/layout/orgChart1"/>
    <dgm:cxn modelId="{8E818179-3270-4E55-9842-6ED23F15CA3F}" type="presParOf" srcId="{6BD0E6A2-EA45-430A-AA0A-2BA35D30A2C0}" destId="{EE585B52-9C2A-436A-8CA2-F9B641D816B5}" srcOrd="0" destOrd="0" presId="urn:microsoft.com/office/officeart/2005/8/layout/orgChart1"/>
    <dgm:cxn modelId="{002BEA08-2E68-48E2-8661-DF44B9D24C28}" type="presParOf" srcId="{6BD0E6A2-EA45-430A-AA0A-2BA35D30A2C0}" destId="{62FA5B02-0F42-46F7-BA3A-F68840F5264A}" srcOrd="1" destOrd="0" presId="urn:microsoft.com/office/officeart/2005/8/layout/orgChart1"/>
    <dgm:cxn modelId="{86975CA4-FF79-4AA8-8383-26086B15CEAB}" type="presParOf" srcId="{62BB954D-C632-4CDC-95F2-7C0EDFC8D21E}" destId="{5AA26BA3-9CC7-45E3-96D1-868AA305B79E}" srcOrd="1" destOrd="0" presId="urn:microsoft.com/office/officeart/2005/8/layout/orgChart1"/>
    <dgm:cxn modelId="{5A95A72D-AD85-4F24-BE4C-85655FE088C6}" type="presParOf" srcId="{62BB954D-C632-4CDC-95F2-7C0EDFC8D21E}" destId="{02FEE1A5-842E-4145-B71F-5056FACEBD87}" srcOrd="2" destOrd="0" presId="urn:microsoft.com/office/officeart/2005/8/layout/orgChart1"/>
    <dgm:cxn modelId="{97B2086D-3608-4086-A4D4-3BC5832BBC46}" type="presParOf" srcId="{3326688E-C411-46A3-92B9-2213A1623A33}" destId="{44062CBB-441E-4FD1-A6FB-5A6777F6A521}" srcOrd="2" destOrd="0" presId="urn:microsoft.com/office/officeart/2005/8/layout/orgChart1"/>
    <dgm:cxn modelId="{03835E04-8449-4209-8E96-E3E1ED515289}" type="presParOf" srcId="{C2FD2D3A-08F0-4C67-AC75-BE4A0FC641EB}" destId="{27601CB3-D2FB-46EF-99DB-7BEC0B8880A8}" srcOrd="2" destOrd="0" presId="urn:microsoft.com/office/officeart/2005/8/layout/orgChart1"/>
    <dgm:cxn modelId="{3474CFA8-2ADD-4197-9A5A-03795E503420}" type="presParOf" srcId="{C2FD2D3A-08F0-4C67-AC75-BE4A0FC641EB}" destId="{C3CE33AD-DC90-490C-BEB7-D76716FA783C}" srcOrd="3" destOrd="0" presId="urn:microsoft.com/office/officeart/2005/8/layout/orgChart1"/>
    <dgm:cxn modelId="{6A897556-D7BB-4786-8DFD-52D26E35C8EB}" type="presParOf" srcId="{C3CE33AD-DC90-490C-BEB7-D76716FA783C}" destId="{B89D15CC-89B0-4BFD-940C-F28DFE0D1047}" srcOrd="0" destOrd="0" presId="urn:microsoft.com/office/officeart/2005/8/layout/orgChart1"/>
    <dgm:cxn modelId="{8008C48E-0DB3-4935-90B8-A9CDCAD75D65}" type="presParOf" srcId="{B89D15CC-89B0-4BFD-940C-F28DFE0D1047}" destId="{A0F7EE0E-34B6-46DF-BD3E-B507AEC5D6BF}" srcOrd="0" destOrd="0" presId="urn:microsoft.com/office/officeart/2005/8/layout/orgChart1"/>
    <dgm:cxn modelId="{DE7D6937-5D59-4D8A-A19E-577251AFB800}" type="presParOf" srcId="{B89D15CC-89B0-4BFD-940C-F28DFE0D1047}" destId="{C0325540-C74F-4AB7-9122-A7EB8EAFF859}" srcOrd="1" destOrd="0" presId="urn:microsoft.com/office/officeart/2005/8/layout/orgChart1"/>
    <dgm:cxn modelId="{D9902F70-FC30-4B3E-8D28-DB8ADACC586C}" type="presParOf" srcId="{C3CE33AD-DC90-490C-BEB7-D76716FA783C}" destId="{9E1A607E-2587-4DAE-84C9-CCAE7396C9F4}" srcOrd="1" destOrd="0" presId="urn:microsoft.com/office/officeart/2005/8/layout/orgChart1"/>
    <dgm:cxn modelId="{1D3A3DDC-2240-47FB-8613-1DBC9E9108EC}" type="presParOf" srcId="{9E1A607E-2587-4DAE-84C9-CCAE7396C9F4}" destId="{62AAA936-0E70-4083-B537-5E4755C6B23D}" srcOrd="0" destOrd="0" presId="urn:microsoft.com/office/officeart/2005/8/layout/orgChart1"/>
    <dgm:cxn modelId="{D6BE86F3-C7DD-493F-BE37-B6495EA2F36A}" type="presParOf" srcId="{9E1A607E-2587-4DAE-84C9-CCAE7396C9F4}" destId="{B43CE31F-940D-4CD3-BDF0-A825E1FB4859}" srcOrd="1" destOrd="0" presId="urn:microsoft.com/office/officeart/2005/8/layout/orgChart1"/>
    <dgm:cxn modelId="{F0556A56-F596-45EB-A641-4A24F017D870}" type="presParOf" srcId="{B43CE31F-940D-4CD3-BDF0-A825E1FB4859}" destId="{832513F6-9704-4245-9DA1-D284FB07B8C9}" srcOrd="0" destOrd="0" presId="urn:microsoft.com/office/officeart/2005/8/layout/orgChart1"/>
    <dgm:cxn modelId="{3E088850-185A-4D55-871F-A11B8D6F50CF}" type="presParOf" srcId="{832513F6-9704-4245-9DA1-D284FB07B8C9}" destId="{5285AC1C-032D-48C3-94E3-34E2C4B455BC}" srcOrd="0" destOrd="0" presId="urn:microsoft.com/office/officeart/2005/8/layout/orgChart1"/>
    <dgm:cxn modelId="{BF2FDE4A-431D-4F11-94A9-D068F7C6766A}" type="presParOf" srcId="{832513F6-9704-4245-9DA1-D284FB07B8C9}" destId="{63F98709-AC7E-412B-BE8C-FAD25B1BCDED}" srcOrd="1" destOrd="0" presId="urn:microsoft.com/office/officeart/2005/8/layout/orgChart1"/>
    <dgm:cxn modelId="{C38645D2-DF1E-43F4-9129-21B14CD0F94B}" type="presParOf" srcId="{B43CE31F-940D-4CD3-BDF0-A825E1FB4859}" destId="{82645749-52C3-406D-B94C-B59E174625B0}" srcOrd="1" destOrd="0" presId="urn:microsoft.com/office/officeart/2005/8/layout/orgChart1"/>
    <dgm:cxn modelId="{B185031B-C789-4037-B929-CB6732D69475}" type="presParOf" srcId="{B43CE31F-940D-4CD3-BDF0-A825E1FB4859}" destId="{3FB88130-52A2-45C7-A0C4-D5057FB98C16}" srcOrd="2" destOrd="0" presId="urn:microsoft.com/office/officeart/2005/8/layout/orgChart1"/>
    <dgm:cxn modelId="{6E9DBB33-D848-4464-9032-1B9082824E75}" type="presParOf" srcId="{C3CE33AD-DC90-490C-BEB7-D76716FA783C}" destId="{825EF6C9-2780-4C83-9D66-599C8895D399}" srcOrd="2" destOrd="0" presId="urn:microsoft.com/office/officeart/2005/8/layout/orgChart1"/>
    <dgm:cxn modelId="{33C54879-05F2-4318-8CCE-1EF71C8FD72A}" type="presParOf" srcId="{C2FD2D3A-08F0-4C67-AC75-BE4A0FC641EB}" destId="{2991E8E9-65DF-4195-8397-E4BBD0C238A9}" srcOrd="4" destOrd="0" presId="urn:microsoft.com/office/officeart/2005/8/layout/orgChart1"/>
    <dgm:cxn modelId="{A1335905-0F90-4308-98C2-2B27FCBB7D96}" type="presParOf" srcId="{C2FD2D3A-08F0-4C67-AC75-BE4A0FC641EB}" destId="{FF372A2E-4C87-4CD2-B5C5-477BDE24D675}" srcOrd="5" destOrd="0" presId="urn:microsoft.com/office/officeart/2005/8/layout/orgChart1"/>
    <dgm:cxn modelId="{7536E859-37F7-4370-8B6A-5E83F0A9CAE6}" type="presParOf" srcId="{FF372A2E-4C87-4CD2-B5C5-477BDE24D675}" destId="{0808915D-181E-408C-89EA-9652E4DFA2B3}" srcOrd="0" destOrd="0" presId="urn:microsoft.com/office/officeart/2005/8/layout/orgChart1"/>
    <dgm:cxn modelId="{B5648F09-75AA-4154-96F9-247C2B5E6F9C}" type="presParOf" srcId="{0808915D-181E-408C-89EA-9652E4DFA2B3}" destId="{EF9600BE-6BDC-4F07-87FB-EAECA4402702}" srcOrd="0" destOrd="0" presId="urn:microsoft.com/office/officeart/2005/8/layout/orgChart1"/>
    <dgm:cxn modelId="{F0DB50FB-6BC4-4D27-A0C0-96326D5E484C}" type="presParOf" srcId="{0808915D-181E-408C-89EA-9652E4DFA2B3}" destId="{07E3A984-22BA-413D-896E-39112B04E58A}" srcOrd="1" destOrd="0" presId="urn:microsoft.com/office/officeart/2005/8/layout/orgChart1"/>
    <dgm:cxn modelId="{272F4981-440B-4CFB-A668-62FA632F3827}" type="presParOf" srcId="{FF372A2E-4C87-4CD2-B5C5-477BDE24D675}" destId="{B4E66161-A2B6-4B46-92A4-4864A177B6EC}" srcOrd="1" destOrd="0" presId="urn:microsoft.com/office/officeart/2005/8/layout/orgChart1"/>
    <dgm:cxn modelId="{E5CFA0CE-892C-4BA5-AC75-FB3A930439DE}" type="presParOf" srcId="{B4E66161-A2B6-4B46-92A4-4864A177B6EC}" destId="{82E63163-7311-4059-A261-D8B0A529914D}" srcOrd="0" destOrd="0" presId="urn:microsoft.com/office/officeart/2005/8/layout/orgChart1"/>
    <dgm:cxn modelId="{920CF3D7-DBC9-4CD2-AC08-78B6D03EE358}" type="presParOf" srcId="{B4E66161-A2B6-4B46-92A4-4864A177B6EC}" destId="{D285D016-0423-4A35-B7E9-667D36D35C86}" srcOrd="1" destOrd="0" presId="urn:microsoft.com/office/officeart/2005/8/layout/orgChart1"/>
    <dgm:cxn modelId="{8D424258-5630-41F9-A572-9332AF319E82}" type="presParOf" srcId="{D285D016-0423-4A35-B7E9-667D36D35C86}" destId="{13B1C368-00EC-4242-A9BA-974620FF74E0}" srcOrd="0" destOrd="0" presId="urn:microsoft.com/office/officeart/2005/8/layout/orgChart1"/>
    <dgm:cxn modelId="{DF130AAC-2021-40E3-A53E-878ED265D7AF}" type="presParOf" srcId="{13B1C368-00EC-4242-A9BA-974620FF74E0}" destId="{5F23EB9E-0884-4D88-AB8A-B84E9DC7227A}" srcOrd="0" destOrd="0" presId="urn:microsoft.com/office/officeart/2005/8/layout/orgChart1"/>
    <dgm:cxn modelId="{445B0912-CC1F-495B-9CDD-59351D30B0B1}" type="presParOf" srcId="{13B1C368-00EC-4242-A9BA-974620FF74E0}" destId="{B4D0FDFB-1E3E-45D4-9E62-5813E1771F7D}" srcOrd="1" destOrd="0" presId="urn:microsoft.com/office/officeart/2005/8/layout/orgChart1"/>
    <dgm:cxn modelId="{F18AB299-1FE0-41CE-BECB-2F803FE0F093}" type="presParOf" srcId="{D285D016-0423-4A35-B7E9-667D36D35C86}" destId="{39D71EAD-B727-477E-96AC-80D28D65F35A}" srcOrd="1" destOrd="0" presId="urn:microsoft.com/office/officeart/2005/8/layout/orgChart1"/>
    <dgm:cxn modelId="{8A3D45F7-7EE3-4D00-9D01-3BF84D83B706}" type="presParOf" srcId="{D285D016-0423-4A35-B7E9-667D36D35C86}" destId="{BD037F0C-A56E-4962-8D2A-DE47943CD574}" srcOrd="2" destOrd="0" presId="urn:microsoft.com/office/officeart/2005/8/layout/orgChart1"/>
    <dgm:cxn modelId="{E7BE9FAF-7367-4300-AFE3-0B3FD0EBFEDA}" type="presParOf" srcId="{FF372A2E-4C87-4CD2-B5C5-477BDE24D675}" destId="{4452F6D4-D150-4AD9-86E6-6597A6DC7A97}" srcOrd="2" destOrd="0" presId="urn:microsoft.com/office/officeart/2005/8/layout/orgChart1"/>
    <dgm:cxn modelId="{F3243C52-7C9F-4C44-A321-06F1B0386AE8}" type="presParOf" srcId="{077762BB-1A0A-4E31-A59E-1940DD2299EB}" destId="{82797B05-2B09-4D01-892A-5AA09DBFFC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D2E0A-87D4-444A-BA21-EEDAB602D21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47EF9EF-DDE3-40AC-B91D-013B30D6784B}">
      <dgm:prSet custT="1"/>
      <dgm:spPr/>
      <dgm:t>
        <a:bodyPr/>
        <a:lstStyle/>
        <a:p>
          <a:r>
            <a:rPr lang="en-US" sz="2400" b="0" i="0"/>
            <a:t>Agent</a:t>
          </a:r>
        </a:p>
        <a:p>
          <a:r>
            <a:rPr lang="en-US" sz="1500" b="0" i="0"/>
            <a:t>Vehicle’s computer learns how to drive</a:t>
          </a:r>
          <a:endParaRPr lang="en-US" sz="1500"/>
        </a:p>
      </dgm:t>
    </dgm:pt>
    <dgm:pt modelId="{6019EAFE-992B-4A70-8AD1-B478831F7911}" type="parTrans" cxnId="{9C906FE4-D23F-46C9-9694-D02A8A9EC0CE}">
      <dgm:prSet/>
      <dgm:spPr/>
      <dgm:t>
        <a:bodyPr/>
        <a:lstStyle/>
        <a:p>
          <a:endParaRPr lang="en-US"/>
        </a:p>
      </dgm:t>
    </dgm:pt>
    <dgm:pt modelId="{4F9986A3-A706-420C-A37C-9B0789217A05}" type="sibTrans" cxnId="{9C906FE4-D23F-46C9-9694-D02A8A9EC0CE}">
      <dgm:prSet/>
      <dgm:spPr/>
      <dgm:t>
        <a:bodyPr/>
        <a:lstStyle/>
        <a:p>
          <a:endParaRPr lang="en-US"/>
        </a:p>
      </dgm:t>
    </dgm:pt>
    <dgm:pt modelId="{750E461F-22E0-48AF-B874-F7EBC57360D6}">
      <dgm:prSet custT="1"/>
      <dgm:spPr/>
      <dgm:t>
        <a:bodyPr/>
        <a:lstStyle/>
        <a:p>
          <a:r>
            <a:rPr lang="en-US" sz="2400" b="0" i="0"/>
            <a:t>State</a:t>
          </a:r>
        </a:p>
        <a:p>
          <a:r>
            <a:rPr lang="en-US" sz="1500" b="0" i="0"/>
            <a:t> Velocity, Position of car using sensor readings from LIDAR, cameras,…</a:t>
          </a:r>
          <a:endParaRPr lang="en-US" sz="1500"/>
        </a:p>
      </dgm:t>
    </dgm:pt>
    <dgm:pt modelId="{1C65A1A4-CBA7-4669-8617-F87FC67BB70A}" type="parTrans" cxnId="{D1812581-4A03-4FF4-916B-960DA5634593}">
      <dgm:prSet/>
      <dgm:spPr/>
      <dgm:t>
        <a:bodyPr/>
        <a:lstStyle/>
        <a:p>
          <a:endParaRPr lang="en-US"/>
        </a:p>
      </dgm:t>
    </dgm:pt>
    <dgm:pt modelId="{3767857C-AC3B-4EDD-B865-80F1E6C3227C}" type="sibTrans" cxnId="{D1812581-4A03-4FF4-916B-960DA5634593}">
      <dgm:prSet/>
      <dgm:spPr/>
      <dgm:t>
        <a:bodyPr/>
        <a:lstStyle/>
        <a:p>
          <a:endParaRPr lang="en-US"/>
        </a:p>
      </dgm:t>
    </dgm:pt>
    <dgm:pt modelId="{2BC435CC-230E-4FA6-BD35-068B87158D8B}">
      <dgm:prSet custT="1"/>
      <dgm:spPr/>
      <dgm:t>
        <a:bodyPr/>
        <a:lstStyle/>
        <a:p>
          <a:r>
            <a:rPr lang="en-US" sz="2400"/>
            <a:t>Environment</a:t>
          </a:r>
        </a:p>
        <a:p>
          <a:r>
            <a:rPr lang="en-US" sz="1500"/>
            <a:t>R</a:t>
          </a:r>
          <a:r>
            <a:rPr lang="en-US" sz="1500" b="0" i="0"/>
            <a:t>epresent road conditions, vehicle position</a:t>
          </a:r>
          <a:endParaRPr lang="en-US" sz="1500"/>
        </a:p>
      </dgm:t>
    </dgm:pt>
    <dgm:pt modelId="{5BE449E1-81E8-45FA-AAC8-AD786BCCE23B}" type="parTrans" cxnId="{D65E6BB5-D88C-4182-9371-F6CA1699EC64}">
      <dgm:prSet/>
      <dgm:spPr/>
      <dgm:t>
        <a:bodyPr/>
        <a:lstStyle/>
        <a:p>
          <a:endParaRPr lang="en-US"/>
        </a:p>
      </dgm:t>
    </dgm:pt>
    <dgm:pt modelId="{13D626A3-E03A-49DF-A35A-9DF0E7BA4520}" type="sibTrans" cxnId="{D65E6BB5-D88C-4182-9371-F6CA1699EC64}">
      <dgm:prSet/>
      <dgm:spPr/>
      <dgm:t>
        <a:bodyPr/>
        <a:lstStyle/>
        <a:p>
          <a:endParaRPr lang="en-US"/>
        </a:p>
      </dgm:t>
    </dgm:pt>
    <dgm:pt modelId="{F4CB313E-7A2D-4000-9AD8-20979239BAAE}">
      <dgm:prSet custT="1"/>
      <dgm:spPr/>
      <dgm:t>
        <a:bodyPr/>
        <a:lstStyle/>
        <a:p>
          <a:r>
            <a:rPr lang="en-US" sz="2400" b="0" i="0"/>
            <a:t>Action</a:t>
          </a:r>
        </a:p>
        <a:p>
          <a:r>
            <a:rPr lang="en-US" sz="1600" b="0" i="0"/>
            <a:t>Generating steering, braking, throttle commands,... </a:t>
          </a:r>
          <a:endParaRPr lang="en-US" sz="1600"/>
        </a:p>
      </dgm:t>
    </dgm:pt>
    <dgm:pt modelId="{313F846D-C873-4612-B587-1D36831BFACF}" type="parTrans" cxnId="{E873B846-00D0-4D60-9637-EA0E42AC82B8}">
      <dgm:prSet/>
      <dgm:spPr/>
      <dgm:t>
        <a:bodyPr/>
        <a:lstStyle/>
        <a:p>
          <a:endParaRPr lang="en-US"/>
        </a:p>
      </dgm:t>
    </dgm:pt>
    <dgm:pt modelId="{BD60878C-D503-4A21-8519-87501E620DCD}" type="sibTrans" cxnId="{E873B846-00D0-4D60-9637-EA0E42AC82B8}">
      <dgm:prSet/>
      <dgm:spPr/>
      <dgm:t>
        <a:bodyPr/>
        <a:lstStyle/>
        <a:p>
          <a:endParaRPr lang="en-US"/>
        </a:p>
      </dgm:t>
    </dgm:pt>
    <dgm:pt modelId="{8134FDA1-CBDE-4573-892E-013C05BC24B7}">
      <dgm:prSet custT="1"/>
      <dgm:spPr/>
      <dgm:t>
        <a:bodyPr/>
        <a:lstStyle/>
        <a:p>
          <a:r>
            <a:rPr lang="en-US" sz="2400" b="0" i="0"/>
            <a:t>Policy</a:t>
          </a:r>
        </a:p>
        <a:p>
          <a:r>
            <a:rPr lang="en-US" sz="1600" b="0" i="0"/>
            <a:t>Internal state-to-action mapping... </a:t>
          </a:r>
          <a:endParaRPr lang="en-US" sz="1600"/>
        </a:p>
      </dgm:t>
    </dgm:pt>
    <dgm:pt modelId="{7E8D7CA0-276A-4EAD-A378-0865A58D405E}" type="parTrans" cxnId="{34EA6FB0-67A9-482F-A6FA-8519DC245C25}">
      <dgm:prSet/>
      <dgm:spPr/>
      <dgm:t>
        <a:bodyPr/>
        <a:lstStyle/>
        <a:p>
          <a:endParaRPr lang="en-US"/>
        </a:p>
      </dgm:t>
    </dgm:pt>
    <dgm:pt modelId="{F7235A04-62E4-4422-BA5B-6F7C6421D515}" type="sibTrans" cxnId="{34EA6FB0-67A9-482F-A6FA-8519DC245C25}">
      <dgm:prSet/>
      <dgm:spPr/>
      <dgm:t>
        <a:bodyPr/>
        <a:lstStyle/>
        <a:p>
          <a:endParaRPr lang="en-US"/>
        </a:p>
      </dgm:t>
    </dgm:pt>
    <dgm:pt modelId="{4034EE4F-526E-4314-85E9-6C306504D40A}">
      <dgm:prSet custT="1"/>
      <dgm:spPr/>
      <dgm:t>
        <a:bodyPr/>
        <a:lstStyle/>
        <a:p>
          <a:r>
            <a:rPr lang="en-US" sz="2400" b="0" i="0"/>
            <a:t>Reward</a:t>
          </a:r>
        </a:p>
        <a:p>
          <a:r>
            <a:rPr lang="en-US" sz="1600" b="0" i="0"/>
            <a:t>that tries to optimize, e.g., lap time &amp; fuel efficiency</a:t>
          </a:r>
          <a:endParaRPr lang="en-US" sz="1600"/>
        </a:p>
      </dgm:t>
    </dgm:pt>
    <dgm:pt modelId="{AEB4FFAF-D6DE-4546-99DB-4FD05A2AE176}" type="parTrans" cxnId="{0C146A09-35C9-4609-A590-5CC485E0BD7B}">
      <dgm:prSet/>
      <dgm:spPr/>
      <dgm:t>
        <a:bodyPr/>
        <a:lstStyle/>
        <a:p>
          <a:endParaRPr lang="en-US"/>
        </a:p>
      </dgm:t>
    </dgm:pt>
    <dgm:pt modelId="{789020D5-0494-4E7D-A4BA-96F681E33529}" type="sibTrans" cxnId="{0C146A09-35C9-4609-A590-5CC485E0BD7B}">
      <dgm:prSet/>
      <dgm:spPr/>
      <dgm:t>
        <a:bodyPr/>
        <a:lstStyle/>
        <a:p>
          <a:endParaRPr lang="en-US"/>
        </a:p>
      </dgm:t>
    </dgm:pt>
    <dgm:pt modelId="{54300DA8-26D2-457B-8C62-1AF85A270E8D}">
      <dgm:prSet/>
      <dgm:spPr/>
      <dgm:t>
        <a:bodyPr/>
        <a:lstStyle/>
        <a:p>
          <a:r>
            <a:rPr lang="en-US" b="0" i="0"/>
            <a:t>The policy is updated through repeated trial-and-error by a reinforcement learning algorithm</a:t>
          </a:r>
          <a:endParaRPr lang="en-US"/>
        </a:p>
      </dgm:t>
    </dgm:pt>
    <dgm:pt modelId="{4C075584-551D-48C9-8749-AC2C4E5A44BF}" type="parTrans" cxnId="{81200D2B-911A-4DB5-8E03-DDA31B954867}">
      <dgm:prSet/>
      <dgm:spPr/>
      <dgm:t>
        <a:bodyPr/>
        <a:lstStyle/>
        <a:p>
          <a:endParaRPr lang="en-US"/>
        </a:p>
      </dgm:t>
    </dgm:pt>
    <dgm:pt modelId="{2A3E1075-0455-45F4-A2A7-6D6A70375186}" type="sibTrans" cxnId="{81200D2B-911A-4DB5-8E03-DDA31B954867}">
      <dgm:prSet/>
      <dgm:spPr/>
      <dgm:t>
        <a:bodyPr/>
        <a:lstStyle/>
        <a:p>
          <a:endParaRPr lang="en-US"/>
        </a:p>
      </dgm:t>
    </dgm:pt>
    <dgm:pt modelId="{061A29F0-A1FB-42E9-A09D-B431D020208B}" type="pres">
      <dgm:prSet presAssocID="{F2ED2E0A-87D4-444A-BA21-EEDAB602D21C}" presName="diagram" presStyleCnt="0">
        <dgm:presLayoutVars>
          <dgm:dir/>
          <dgm:resizeHandles val="exact"/>
        </dgm:presLayoutVars>
      </dgm:prSet>
      <dgm:spPr/>
    </dgm:pt>
    <dgm:pt modelId="{825477EE-CC27-4AA6-857D-B60BAE4DC9C0}" type="pres">
      <dgm:prSet presAssocID="{C47EF9EF-DDE3-40AC-B91D-013B30D6784B}" presName="node" presStyleLbl="node1" presStyleIdx="0" presStyleCnt="7">
        <dgm:presLayoutVars>
          <dgm:bulletEnabled val="1"/>
        </dgm:presLayoutVars>
      </dgm:prSet>
      <dgm:spPr/>
    </dgm:pt>
    <dgm:pt modelId="{6193E93C-F6A1-49F0-A588-B1DA1BD5517C}" type="pres">
      <dgm:prSet presAssocID="{4F9986A3-A706-420C-A37C-9B0789217A05}" presName="sibTrans" presStyleCnt="0"/>
      <dgm:spPr/>
    </dgm:pt>
    <dgm:pt modelId="{5828AA49-D960-478A-8C57-58A8F56A1C44}" type="pres">
      <dgm:prSet presAssocID="{750E461F-22E0-48AF-B874-F7EBC57360D6}" presName="node" presStyleLbl="node1" presStyleIdx="1" presStyleCnt="7">
        <dgm:presLayoutVars>
          <dgm:bulletEnabled val="1"/>
        </dgm:presLayoutVars>
      </dgm:prSet>
      <dgm:spPr/>
    </dgm:pt>
    <dgm:pt modelId="{F4479826-A004-44B0-A126-BCAD66156A80}" type="pres">
      <dgm:prSet presAssocID="{3767857C-AC3B-4EDD-B865-80F1E6C3227C}" presName="sibTrans" presStyleCnt="0"/>
      <dgm:spPr/>
    </dgm:pt>
    <dgm:pt modelId="{9B80A1B0-7E17-4CF7-83B1-60F32531D6AD}" type="pres">
      <dgm:prSet presAssocID="{2BC435CC-230E-4FA6-BD35-068B87158D8B}" presName="node" presStyleLbl="node1" presStyleIdx="2" presStyleCnt="7">
        <dgm:presLayoutVars>
          <dgm:bulletEnabled val="1"/>
        </dgm:presLayoutVars>
      </dgm:prSet>
      <dgm:spPr/>
    </dgm:pt>
    <dgm:pt modelId="{B0871ADF-674A-4FA8-A44C-AE4A0DCFB3CC}" type="pres">
      <dgm:prSet presAssocID="{13D626A3-E03A-49DF-A35A-9DF0E7BA4520}" presName="sibTrans" presStyleCnt="0"/>
      <dgm:spPr/>
    </dgm:pt>
    <dgm:pt modelId="{FD0B19E7-BDE0-4D17-A641-A527D9568CEF}" type="pres">
      <dgm:prSet presAssocID="{F4CB313E-7A2D-4000-9AD8-20979239BAAE}" presName="node" presStyleLbl="node1" presStyleIdx="3" presStyleCnt="7">
        <dgm:presLayoutVars>
          <dgm:bulletEnabled val="1"/>
        </dgm:presLayoutVars>
      </dgm:prSet>
      <dgm:spPr/>
    </dgm:pt>
    <dgm:pt modelId="{C919B621-635D-4C94-BBDC-F09361B80489}" type="pres">
      <dgm:prSet presAssocID="{BD60878C-D503-4A21-8519-87501E620DCD}" presName="sibTrans" presStyleCnt="0"/>
      <dgm:spPr/>
    </dgm:pt>
    <dgm:pt modelId="{E219A33E-C0A2-4C14-B2BD-446DD8D04F7A}" type="pres">
      <dgm:prSet presAssocID="{8134FDA1-CBDE-4573-892E-013C05BC24B7}" presName="node" presStyleLbl="node1" presStyleIdx="4" presStyleCnt="7">
        <dgm:presLayoutVars>
          <dgm:bulletEnabled val="1"/>
        </dgm:presLayoutVars>
      </dgm:prSet>
      <dgm:spPr/>
    </dgm:pt>
    <dgm:pt modelId="{2FE4A92F-184F-4DF3-B67C-614E297914D3}" type="pres">
      <dgm:prSet presAssocID="{F7235A04-62E4-4422-BA5B-6F7C6421D515}" presName="sibTrans" presStyleCnt="0"/>
      <dgm:spPr/>
    </dgm:pt>
    <dgm:pt modelId="{BDB81EF2-40EF-478D-A65D-76D3E3981E28}" type="pres">
      <dgm:prSet presAssocID="{4034EE4F-526E-4314-85E9-6C306504D40A}" presName="node" presStyleLbl="node1" presStyleIdx="5" presStyleCnt="7">
        <dgm:presLayoutVars>
          <dgm:bulletEnabled val="1"/>
        </dgm:presLayoutVars>
      </dgm:prSet>
      <dgm:spPr/>
    </dgm:pt>
    <dgm:pt modelId="{50629D46-0A8E-45F2-9E36-06D38FB6D08A}" type="pres">
      <dgm:prSet presAssocID="{789020D5-0494-4E7D-A4BA-96F681E33529}" presName="sibTrans" presStyleCnt="0"/>
      <dgm:spPr/>
    </dgm:pt>
    <dgm:pt modelId="{40F487B5-FB75-41D5-BA2A-D2E35C882B7A}" type="pres">
      <dgm:prSet presAssocID="{54300DA8-26D2-457B-8C62-1AF85A270E8D}" presName="node" presStyleLbl="node1" presStyleIdx="6" presStyleCnt="7">
        <dgm:presLayoutVars>
          <dgm:bulletEnabled val="1"/>
        </dgm:presLayoutVars>
      </dgm:prSet>
      <dgm:spPr/>
    </dgm:pt>
  </dgm:ptLst>
  <dgm:cxnLst>
    <dgm:cxn modelId="{56682403-CEF9-4D1A-8CA3-D6E205D079B8}" type="presOf" srcId="{C47EF9EF-DDE3-40AC-B91D-013B30D6784B}" destId="{825477EE-CC27-4AA6-857D-B60BAE4DC9C0}" srcOrd="0" destOrd="0" presId="urn:microsoft.com/office/officeart/2005/8/layout/default"/>
    <dgm:cxn modelId="{0C146A09-35C9-4609-A590-5CC485E0BD7B}" srcId="{F2ED2E0A-87D4-444A-BA21-EEDAB602D21C}" destId="{4034EE4F-526E-4314-85E9-6C306504D40A}" srcOrd="5" destOrd="0" parTransId="{AEB4FFAF-D6DE-4546-99DB-4FD05A2AE176}" sibTransId="{789020D5-0494-4E7D-A4BA-96F681E33529}"/>
    <dgm:cxn modelId="{81200D2B-911A-4DB5-8E03-DDA31B954867}" srcId="{F2ED2E0A-87D4-444A-BA21-EEDAB602D21C}" destId="{54300DA8-26D2-457B-8C62-1AF85A270E8D}" srcOrd="6" destOrd="0" parTransId="{4C075584-551D-48C9-8749-AC2C4E5A44BF}" sibTransId="{2A3E1075-0455-45F4-A2A7-6D6A70375186}"/>
    <dgm:cxn modelId="{E873B846-00D0-4D60-9637-EA0E42AC82B8}" srcId="{F2ED2E0A-87D4-444A-BA21-EEDAB602D21C}" destId="{F4CB313E-7A2D-4000-9AD8-20979239BAAE}" srcOrd="3" destOrd="0" parTransId="{313F846D-C873-4612-B587-1D36831BFACF}" sibTransId="{BD60878C-D503-4A21-8519-87501E620DCD}"/>
    <dgm:cxn modelId="{B874066C-2193-4719-A5FF-C6297B074574}" type="presOf" srcId="{4034EE4F-526E-4314-85E9-6C306504D40A}" destId="{BDB81EF2-40EF-478D-A65D-76D3E3981E28}" srcOrd="0" destOrd="0" presId="urn:microsoft.com/office/officeart/2005/8/layout/default"/>
    <dgm:cxn modelId="{784C297F-C97F-4E43-A0CB-C5FAB0008EB2}" type="presOf" srcId="{750E461F-22E0-48AF-B874-F7EBC57360D6}" destId="{5828AA49-D960-478A-8C57-58A8F56A1C44}" srcOrd="0" destOrd="0" presId="urn:microsoft.com/office/officeart/2005/8/layout/default"/>
    <dgm:cxn modelId="{D1812581-4A03-4FF4-916B-960DA5634593}" srcId="{F2ED2E0A-87D4-444A-BA21-EEDAB602D21C}" destId="{750E461F-22E0-48AF-B874-F7EBC57360D6}" srcOrd="1" destOrd="0" parTransId="{1C65A1A4-CBA7-4669-8617-F87FC67BB70A}" sibTransId="{3767857C-AC3B-4EDD-B865-80F1E6C3227C}"/>
    <dgm:cxn modelId="{F9F10AAC-09F4-430C-A1BB-6AE2DD36400B}" type="presOf" srcId="{54300DA8-26D2-457B-8C62-1AF85A270E8D}" destId="{40F487B5-FB75-41D5-BA2A-D2E35C882B7A}" srcOrd="0" destOrd="0" presId="urn:microsoft.com/office/officeart/2005/8/layout/default"/>
    <dgm:cxn modelId="{34EA6FB0-67A9-482F-A6FA-8519DC245C25}" srcId="{F2ED2E0A-87D4-444A-BA21-EEDAB602D21C}" destId="{8134FDA1-CBDE-4573-892E-013C05BC24B7}" srcOrd="4" destOrd="0" parTransId="{7E8D7CA0-276A-4EAD-A378-0865A58D405E}" sibTransId="{F7235A04-62E4-4422-BA5B-6F7C6421D515}"/>
    <dgm:cxn modelId="{D65E6BB5-D88C-4182-9371-F6CA1699EC64}" srcId="{F2ED2E0A-87D4-444A-BA21-EEDAB602D21C}" destId="{2BC435CC-230E-4FA6-BD35-068B87158D8B}" srcOrd="2" destOrd="0" parTransId="{5BE449E1-81E8-45FA-AAC8-AD786BCCE23B}" sibTransId="{13D626A3-E03A-49DF-A35A-9DF0E7BA4520}"/>
    <dgm:cxn modelId="{AB4342E3-BC30-455C-9E38-6938E3CACD27}" type="presOf" srcId="{8134FDA1-CBDE-4573-892E-013C05BC24B7}" destId="{E219A33E-C0A2-4C14-B2BD-446DD8D04F7A}" srcOrd="0" destOrd="0" presId="urn:microsoft.com/office/officeart/2005/8/layout/default"/>
    <dgm:cxn modelId="{9C906FE4-D23F-46C9-9694-D02A8A9EC0CE}" srcId="{F2ED2E0A-87D4-444A-BA21-EEDAB602D21C}" destId="{C47EF9EF-DDE3-40AC-B91D-013B30D6784B}" srcOrd="0" destOrd="0" parTransId="{6019EAFE-992B-4A70-8AD1-B478831F7911}" sibTransId="{4F9986A3-A706-420C-A37C-9B0789217A05}"/>
    <dgm:cxn modelId="{DE284DE9-8951-42B2-8CB7-1364E266CB61}" type="presOf" srcId="{2BC435CC-230E-4FA6-BD35-068B87158D8B}" destId="{9B80A1B0-7E17-4CF7-83B1-60F32531D6AD}" srcOrd="0" destOrd="0" presId="urn:microsoft.com/office/officeart/2005/8/layout/default"/>
    <dgm:cxn modelId="{328880EE-6135-4108-889D-6DFE47FA0EB9}" type="presOf" srcId="{F2ED2E0A-87D4-444A-BA21-EEDAB602D21C}" destId="{061A29F0-A1FB-42E9-A09D-B431D020208B}" srcOrd="0" destOrd="0" presId="urn:microsoft.com/office/officeart/2005/8/layout/default"/>
    <dgm:cxn modelId="{D20013FF-B772-44C3-86E2-EA4D43A8CBC2}" type="presOf" srcId="{F4CB313E-7A2D-4000-9AD8-20979239BAAE}" destId="{FD0B19E7-BDE0-4D17-A641-A527D9568CEF}" srcOrd="0" destOrd="0" presId="urn:microsoft.com/office/officeart/2005/8/layout/default"/>
    <dgm:cxn modelId="{A32D75DD-68A8-4034-882B-9020CDD6CD23}" type="presParOf" srcId="{061A29F0-A1FB-42E9-A09D-B431D020208B}" destId="{825477EE-CC27-4AA6-857D-B60BAE4DC9C0}" srcOrd="0" destOrd="0" presId="urn:microsoft.com/office/officeart/2005/8/layout/default"/>
    <dgm:cxn modelId="{3177F6BA-1ED0-4BC6-AB75-9243AB7B0D32}" type="presParOf" srcId="{061A29F0-A1FB-42E9-A09D-B431D020208B}" destId="{6193E93C-F6A1-49F0-A588-B1DA1BD5517C}" srcOrd="1" destOrd="0" presId="urn:microsoft.com/office/officeart/2005/8/layout/default"/>
    <dgm:cxn modelId="{94083415-CA19-4BB3-A011-20366DE35CA9}" type="presParOf" srcId="{061A29F0-A1FB-42E9-A09D-B431D020208B}" destId="{5828AA49-D960-478A-8C57-58A8F56A1C44}" srcOrd="2" destOrd="0" presId="urn:microsoft.com/office/officeart/2005/8/layout/default"/>
    <dgm:cxn modelId="{FF929B8D-2BE0-4AF3-A1ED-380EBADB5BD0}" type="presParOf" srcId="{061A29F0-A1FB-42E9-A09D-B431D020208B}" destId="{F4479826-A004-44B0-A126-BCAD66156A80}" srcOrd="3" destOrd="0" presId="urn:microsoft.com/office/officeart/2005/8/layout/default"/>
    <dgm:cxn modelId="{787126F1-08F8-4428-B4C1-5748B6F6C94B}" type="presParOf" srcId="{061A29F0-A1FB-42E9-A09D-B431D020208B}" destId="{9B80A1B0-7E17-4CF7-83B1-60F32531D6AD}" srcOrd="4" destOrd="0" presId="urn:microsoft.com/office/officeart/2005/8/layout/default"/>
    <dgm:cxn modelId="{247F247F-4ABA-4328-8825-5B416B4F3BAC}" type="presParOf" srcId="{061A29F0-A1FB-42E9-A09D-B431D020208B}" destId="{B0871ADF-674A-4FA8-A44C-AE4A0DCFB3CC}" srcOrd="5" destOrd="0" presId="urn:microsoft.com/office/officeart/2005/8/layout/default"/>
    <dgm:cxn modelId="{8F2FB820-848F-4C80-8215-2F27DE5133CB}" type="presParOf" srcId="{061A29F0-A1FB-42E9-A09D-B431D020208B}" destId="{FD0B19E7-BDE0-4D17-A641-A527D9568CEF}" srcOrd="6" destOrd="0" presId="urn:microsoft.com/office/officeart/2005/8/layout/default"/>
    <dgm:cxn modelId="{6F243F73-5462-4B6E-AF8D-7E6DB0451431}" type="presParOf" srcId="{061A29F0-A1FB-42E9-A09D-B431D020208B}" destId="{C919B621-635D-4C94-BBDC-F09361B80489}" srcOrd="7" destOrd="0" presId="urn:microsoft.com/office/officeart/2005/8/layout/default"/>
    <dgm:cxn modelId="{68D5083A-0842-4226-B62B-6AF0756F3686}" type="presParOf" srcId="{061A29F0-A1FB-42E9-A09D-B431D020208B}" destId="{E219A33E-C0A2-4C14-B2BD-446DD8D04F7A}" srcOrd="8" destOrd="0" presId="urn:microsoft.com/office/officeart/2005/8/layout/default"/>
    <dgm:cxn modelId="{5682E3E6-2FA1-4F40-B6FF-8354D3A56620}" type="presParOf" srcId="{061A29F0-A1FB-42E9-A09D-B431D020208B}" destId="{2FE4A92F-184F-4DF3-B67C-614E297914D3}" srcOrd="9" destOrd="0" presId="urn:microsoft.com/office/officeart/2005/8/layout/default"/>
    <dgm:cxn modelId="{475555E0-5E1E-4CEF-AD93-1AF9CDE0A2AE}" type="presParOf" srcId="{061A29F0-A1FB-42E9-A09D-B431D020208B}" destId="{BDB81EF2-40EF-478D-A65D-76D3E3981E28}" srcOrd="10" destOrd="0" presId="urn:microsoft.com/office/officeart/2005/8/layout/default"/>
    <dgm:cxn modelId="{A3902CC0-F273-4936-8270-98C33A003082}" type="presParOf" srcId="{061A29F0-A1FB-42E9-A09D-B431D020208B}" destId="{50629D46-0A8E-45F2-9E36-06D38FB6D08A}" srcOrd="11" destOrd="0" presId="urn:microsoft.com/office/officeart/2005/8/layout/default"/>
    <dgm:cxn modelId="{4F43C9DD-3C42-4391-BB50-4EAC7CB3155A}" type="presParOf" srcId="{061A29F0-A1FB-42E9-A09D-B431D020208B}" destId="{40F487B5-FB75-41D5-BA2A-D2E35C882B7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A5C1CC-286F-44C1-9C91-6C602FE08FC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5BA75E-B48E-4E37-999E-483F7925C1D9}">
      <dgm:prSet/>
      <dgm:spPr/>
      <dgm:t>
        <a:bodyPr/>
        <a:lstStyle/>
        <a:p>
          <a:r>
            <a:rPr lang="en-US"/>
            <a:t>It provides agents with the capability of learning to act optimally in Markovian domains by experiencing the consequences of actions, without requiring them to build maps of the domains.</a:t>
          </a:r>
        </a:p>
        <a:p>
          <a:r>
            <a:rPr lang="en-IN"/>
            <a:t>(Watkins, 1989) </a:t>
          </a:r>
          <a:endParaRPr lang="en-US"/>
        </a:p>
      </dgm:t>
    </dgm:pt>
    <dgm:pt modelId="{21FCEE66-0ED3-4A4A-8FB0-DBF610820774}" type="parTrans" cxnId="{237C83AE-FBA4-432A-9D29-D06183FF8F78}">
      <dgm:prSet/>
      <dgm:spPr/>
      <dgm:t>
        <a:bodyPr/>
        <a:lstStyle/>
        <a:p>
          <a:endParaRPr lang="en-US"/>
        </a:p>
      </dgm:t>
    </dgm:pt>
    <dgm:pt modelId="{A417BE01-9955-4CF4-817C-7346E4C306A0}" type="sibTrans" cxnId="{237C83AE-FBA4-432A-9D29-D06183FF8F78}">
      <dgm:prSet/>
      <dgm:spPr/>
      <dgm:t>
        <a:bodyPr/>
        <a:lstStyle/>
        <a:p>
          <a:endParaRPr lang="en-US"/>
        </a:p>
      </dgm:t>
    </dgm:pt>
    <dgm:pt modelId="{26EC4A7E-20C6-4F9B-B8AD-C4F35EDA5F22}">
      <dgm:prSet/>
      <dgm:spPr/>
      <dgm:t>
        <a:bodyPr/>
        <a:lstStyle/>
        <a:p>
          <a:r>
            <a:rPr lang="en-US" b="0" i="0"/>
            <a:t>The Markov property states that the conditional probability distribution for the system at the next step (and in fact at all future steps) depends only on the current state of the system</a:t>
          </a:r>
          <a:endParaRPr lang="en-US"/>
        </a:p>
      </dgm:t>
    </dgm:pt>
    <dgm:pt modelId="{022B9D52-8520-47AA-9997-EBDF69AF0C63}" type="parTrans" cxnId="{5DC23370-3395-46CD-AE70-12EE8FD02832}">
      <dgm:prSet/>
      <dgm:spPr/>
      <dgm:t>
        <a:bodyPr/>
        <a:lstStyle/>
        <a:p>
          <a:endParaRPr lang="en-US"/>
        </a:p>
      </dgm:t>
    </dgm:pt>
    <dgm:pt modelId="{45EBF51A-0261-4FFD-B8AC-C870E9481132}" type="sibTrans" cxnId="{5DC23370-3395-46CD-AE70-12EE8FD02832}">
      <dgm:prSet/>
      <dgm:spPr/>
      <dgm:t>
        <a:bodyPr/>
        <a:lstStyle/>
        <a:p>
          <a:endParaRPr lang="en-US"/>
        </a:p>
      </dgm:t>
    </dgm:pt>
    <dgm:pt modelId="{B8AC221A-17BF-4F71-B9C6-1EE48A30A879}" type="pres">
      <dgm:prSet presAssocID="{87A5C1CC-286F-44C1-9C91-6C602FE08FC6}" presName="linear" presStyleCnt="0">
        <dgm:presLayoutVars>
          <dgm:animLvl val="lvl"/>
          <dgm:resizeHandles val="exact"/>
        </dgm:presLayoutVars>
      </dgm:prSet>
      <dgm:spPr/>
    </dgm:pt>
    <dgm:pt modelId="{52A743D5-DAF2-4F79-A5F7-AAD17B60F4E3}" type="pres">
      <dgm:prSet presAssocID="{285BA75E-B48E-4E37-999E-483F7925C1D9}" presName="parentText" presStyleLbl="node1" presStyleIdx="0" presStyleCnt="2">
        <dgm:presLayoutVars>
          <dgm:chMax val="0"/>
          <dgm:bulletEnabled val="1"/>
        </dgm:presLayoutVars>
      </dgm:prSet>
      <dgm:spPr/>
    </dgm:pt>
    <dgm:pt modelId="{584D8753-9B28-4462-833A-C28E7C23501C}" type="pres">
      <dgm:prSet presAssocID="{A417BE01-9955-4CF4-817C-7346E4C306A0}" presName="spacer" presStyleCnt="0"/>
      <dgm:spPr/>
    </dgm:pt>
    <dgm:pt modelId="{C7C7F5BD-47C2-4D29-8C17-81143906293F}" type="pres">
      <dgm:prSet presAssocID="{26EC4A7E-20C6-4F9B-B8AD-C4F35EDA5F22}" presName="parentText" presStyleLbl="node1" presStyleIdx="1" presStyleCnt="2">
        <dgm:presLayoutVars>
          <dgm:chMax val="0"/>
          <dgm:bulletEnabled val="1"/>
        </dgm:presLayoutVars>
      </dgm:prSet>
      <dgm:spPr/>
    </dgm:pt>
  </dgm:ptLst>
  <dgm:cxnLst>
    <dgm:cxn modelId="{6D5B2648-801F-4008-9445-11B0F94089B5}" type="presOf" srcId="{87A5C1CC-286F-44C1-9C91-6C602FE08FC6}" destId="{B8AC221A-17BF-4F71-B9C6-1EE48A30A879}" srcOrd="0" destOrd="0" presId="urn:microsoft.com/office/officeart/2005/8/layout/vList2"/>
    <dgm:cxn modelId="{5DC23370-3395-46CD-AE70-12EE8FD02832}" srcId="{87A5C1CC-286F-44C1-9C91-6C602FE08FC6}" destId="{26EC4A7E-20C6-4F9B-B8AD-C4F35EDA5F22}" srcOrd="1" destOrd="0" parTransId="{022B9D52-8520-47AA-9997-EBDF69AF0C63}" sibTransId="{45EBF51A-0261-4FFD-B8AC-C870E9481132}"/>
    <dgm:cxn modelId="{237C83AE-FBA4-432A-9D29-D06183FF8F78}" srcId="{87A5C1CC-286F-44C1-9C91-6C602FE08FC6}" destId="{285BA75E-B48E-4E37-999E-483F7925C1D9}" srcOrd="0" destOrd="0" parTransId="{21FCEE66-0ED3-4A4A-8FB0-DBF610820774}" sibTransId="{A417BE01-9955-4CF4-817C-7346E4C306A0}"/>
    <dgm:cxn modelId="{DA75BFD0-05D0-4DCF-B542-DA524A6D0FF8}" type="presOf" srcId="{285BA75E-B48E-4E37-999E-483F7925C1D9}" destId="{52A743D5-DAF2-4F79-A5F7-AAD17B60F4E3}" srcOrd="0" destOrd="0" presId="urn:microsoft.com/office/officeart/2005/8/layout/vList2"/>
    <dgm:cxn modelId="{1CD1A9D3-B958-4172-8E91-0CE1444E1028}" type="presOf" srcId="{26EC4A7E-20C6-4F9B-B8AD-C4F35EDA5F22}" destId="{C7C7F5BD-47C2-4D29-8C17-81143906293F}" srcOrd="0" destOrd="0" presId="urn:microsoft.com/office/officeart/2005/8/layout/vList2"/>
    <dgm:cxn modelId="{F800AC5A-6305-4952-88C0-FE627085C0FD}" type="presParOf" srcId="{B8AC221A-17BF-4F71-B9C6-1EE48A30A879}" destId="{52A743D5-DAF2-4F79-A5F7-AAD17B60F4E3}" srcOrd="0" destOrd="0" presId="urn:microsoft.com/office/officeart/2005/8/layout/vList2"/>
    <dgm:cxn modelId="{8EDBFC53-0E11-4EDF-AA41-8CF85DF2E1FD}" type="presParOf" srcId="{B8AC221A-17BF-4F71-B9C6-1EE48A30A879}" destId="{584D8753-9B28-4462-833A-C28E7C23501C}" srcOrd="1" destOrd="0" presId="urn:microsoft.com/office/officeart/2005/8/layout/vList2"/>
    <dgm:cxn modelId="{2301CFEA-9995-4873-838E-F8D21F638674}" type="presParOf" srcId="{B8AC221A-17BF-4F71-B9C6-1EE48A30A879}" destId="{C7C7F5BD-47C2-4D29-8C17-81143906293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A3E766-12FC-40AB-AB68-71975BDEEDF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AFE97BB-AF88-486C-BF71-C5AEA37DC1AA}">
      <dgm:prSet/>
      <dgm:spPr/>
      <dgm:t>
        <a:bodyPr/>
        <a:lstStyle/>
        <a:p>
          <a:r>
            <a:rPr lang="en-IN"/>
            <a:t>Define Environment</a:t>
          </a:r>
        </a:p>
        <a:p>
          <a:r>
            <a:rPr lang="en-IN"/>
            <a:t>Initialize Q-Table</a:t>
          </a:r>
          <a:endParaRPr lang="en-US"/>
        </a:p>
      </dgm:t>
    </dgm:pt>
    <dgm:pt modelId="{BBF6EEE1-7F31-4AB2-9EF5-78E91426EDBF}" type="parTrans" cxnId="{247369E3-1641-45EA-8734-8B10BF778A23}">
      <dgm:prSet/>
      <dgm:spPr/>
      <dgm:t>
        <a:bodyPr/>
        <a:lstStyle/>
        <a:p>
          <a:endParaRPr lang="en-US"/>
        </a:p>
      </dgm:t>
    </dgm:pt>
    <dgm:pt modelId="{27C62D43-1489-4C16-A613-EF17C7FEB1F7}" type="sibTrans" cxnId="{247369E3-1641-45EA-8734-8B10BF778A23}">
      <dgm:prSet/>
      <dgm:spPr/>
      <dgm:t>
        <a:bodyPr/>
        <a:lstStyle/>
        <a:p>
          <a:endParaRPr lang="en-US"/>
        </a:p>
      </dgm:t>
    </dgm:pt>
    <dgm:pt modelId="{5242B03E-11DD-42B4-88D7-627AEFDA8927}">
      <dgm:prSet/>
      <dgm:spPr/>
      <dgm:t>
        <a:bodyPr/>
        <a:lstStyle/>
        <a:p>
          <a:r>
            <a:rPr lang="en-US"/>
            <a:t>Exploration</a:t>
          </a:r>
        </a:p>
        <a:p>
          <a:r>
            <a:rPr lang="en-US"/>
            <a:t>Exploitation</a:t>
          </a:r>
        </a:p>
        <a:p>
          <a:r>
            <a:rPr lang="en-US"/>
            <a:t>Update Q-Table</a:t>
          </a:r>
        </a:p>
      </dgm:t>
    </dgm:pt>
    <dgm:pt modelId="{E7DA987A-14B4-40A9-A098-B8D78DCE6AEE}" type="parTrans" cxnId="{C009352A-7F20-4D77-A613-E0F540A5D971}">
      <dgm:prSet/>
      <dgm:spPr/>
      <dgm:t>
        <a:bodyPr/>
        <a:lstStyle/>
        <a:p>
          <a:endParaRPr lang="en-US"/>
        </a:p>
      </dgm:t>
    </dgm:pt>
    <dgm:pt modelId="{4BF23D72-7832-43F9-B787-E4C7D8E7AD39}" type="sibTrans" cxnId="{C009352A-7F20-4D77-A613-E0F540A5D971}">
      <dgm:prSet/>
      <dgm:spPr/>
      <dgm:t>
        <a:bodyPr/>
        <a:lstStyle/>
        <a:p>
          <a:endParaRPr lang="en-US"/>
        </a:p>
      </dgm:t>
    </dgm:pt>
    <dgm:pt modelId="{6623865C-8FE2-41F4-B010-5ED50DBBCC50}">
      <dgm:prSet/>
      <dgm:spPr/>
      <dgm:t>
        <a:bodyPr/>
        <a:lstStyle/>
        <a:p>
          <a:r>
            <a:rPr lang="en-US"/>
            <a:t>Terminate Episode if encounter terminal state</a:t>
          </a:r>
        </a:p>
      </dgm:t>
    </dgm:pt>
    <dgm:pt modelId="{AF048FCE-802E-4594-BE1D-FFC8A36ABF10}" type="parTrans" cxnId="{61DD87D6-FC00-4C4A-8A93-F2AFDB55AA48}">
      <dgm:prSet/>
      <dgm:spPr/>
      <dgm:t>
        <a:bodyPr/>
        <a:lstStyle/>
        <a:p>
          <a:endParaRPr lang="en-US"/>
        </a:p>
      </dgm:t>
    </dgm:pt>
    <dgm:pt modelId="{0F7082AC-7691-4392-9359-1191975B4209}" type="sibTrans" cxnId="{61DD87D6-FC00-4C4A-8A93-F2AFDB55AA48}">
      <dgm:prSet/>
      <dgm:spPr/>
      <dgm:t>
        <a:bodyPr/>
        <a:lstStyle/>
        <a:p>
          <a:endParaRPr lang="en-US"/>
        </a:p>
      </dgm:t>
    </dgm:pt>
    <dgm:pt modelId="{284A9DC4-4397-4275-B2C9-6DC17A79C5A4}" type="pres">
      <dgm:prSet presAssocID="{99A3E766-12FC-40AB-AB68-71975BDEEDF9}" presName="outerComposite" presStyleCnt="0">
        <dgm:presLayoutVars>
          <dgm:chMax val="5"/>
          <dgm:dir/>
          <dgm:resizeHandles val="exact"/>
        </dgm:presLayoutVars>
      </dgm:prSet>
      <dgm:spPr/>
    </dgm:pt>
    <dgm:pt modelId="{467A03F4-3404-4DBB-A520-17122826A05A}" type="pres">
      <dgm:prSet presAssocID="{99A3E766-12FC-40AB-AB68-71975BDEEDF9}" presName="dummyMaxCanvas" presStyleCnt="0">
        <dgm:presLayoutVars/>
      </dgm:prSet>
      <dgm:spPr/>
    </dgm:pt>
    <dgm:pt modelId="{7DEE8076-7F68-47B9-84FC-C8A595879198}" type="pres">
      <dgm:prSet presAssocID="{99A3E766-12FC-40AB-AB68-71975BDEEDF9}" presName="ThreeNodes_1" presStyleLbl="node1" presStyleIdx="0" presStyleCnt="3">
        <dgm:presLayoutVars>
          <dgm:bulletEnabled val="1"/>
        </dgm:presLayoutVars>
      </dgm:prSet>
      <dgm:spPr/>
    </dgm:pt>
    <dgm:pt modelId="{DE89804D-1D2C-4608-A20B-262B17174C00}" type="pres">
      <dgm:prSet presAssocID="{99A3E766-12FC-40AB-AB68-71975BDEEDF9}" presName="ThreeNodes_2" presStyleLbl="node1" presStyleIdx="1" presStyleCnt="3">
        <dgm:presLayoutVars>
          <dgm:bulletEnabled val="1"/>
        </dgm:presLayoutVars>
      </dgm:prSet>
      <dgm:spPr/>
    </dgm:pt>
    <dgm:pt modelId="{9EB2B61D-D038-42F5-B0E5-F7A5FCA995AA}" type="pres">
      <dgm:prSet presAssocID="{99A3E766-12FC-40AB-AB68-71975BDEEDF9}" presName="ThreeNodes_3" presStyleLbl="node1" presStyleIdx="2" presStyleCnt="3">
        <dgm:presLayoutVars>
          <dgm:bulletEnabled val="1"/>
        </dgm:presLayoutVars>
      </dgm:prSet>
      <dgm:spPr/>
    </dgm:pt>
    <dgm:pt modelId="{BE8EF37C-CFC7-4C92-9C65-C4D5E4E12ADF}" type="pres">
      <dgm:prSet presAssocID="{99A3E766-12FC-40AB-AB68-71975BDEEDF9}" presName="ThreeConn_1-2" presStyleLbl="fgAccFollowNode1" presStyleIdx="0" presStyleCnt="2">
        <dgm:presLayoutVars>
          <dgm:bulletEnabled val="1"/>
        </dgm:presLayoutVars>
      </dgm:prSet>
      <dgm:spPr/>
    </dgm:pt>
    <dgm:pt modelId="{F518C1DF-0D04-4AE4-BB78-E43DA336C270}" type="pres">
      <dgm:prSet presAssocID="{99A3E766-12FC-40AB-AB68-71975BDEEDF9}" presName="ThreeConn_2-3" presStyleLbl="fgAccFollowNode1" presStyleIdx="1" presStyleCnt="2">
        <dgm:presLayoutVars>
          <dgm:bulletEnabled val="1"/>
        </dgm:presLayoutVars>
      </dgm:prSet>
      <dgm:spPr/>
    </dgm:pt>
    <dgm:pt modelId="{BD55DDBB-D6CC-4CC2-9A8F-3E3CFFA1EE41}" type="pres">
      <dgm:prSet presAssocID="{99A3E766-12FC-40AB-AB68-71975BDEEDF9}" presName="ThreeNodes_1_text" presStyleLbl="node1" presStyleIdx="2" presStyleCnt="3">
        <dgm:presLayoutVars>
          <dgm:bulletEnabled val="1"/>
        </dgm:presLayoutVars>
      </dgm:prSet>
      <dgm:spPr/>
    </dgm:pt>
    <dgm:pt modelId="{F1FA09CC-8389-4328-9827-E7D02F415B32}" type="pres">
      <dgm:prSet presAssocID="{99A3E766-12FC-40AB-AB68-71975BDEEDF9}" presName="ThreeNodes_2_text" presStyleLbl="node1" presStyleIdx="2" presStyleCnt="3">
        <dgm:presLayoutVars>
          <dgm:bulletEnabled val="1"/>
        </dgm:presLayoutVars>
      </dgm:prSet>
      <dgm:spPr/>
    </dgm:pt>
    <dgm:pt modelId="{8E5C833E-B622-4FB6-9A48-74867E1D66DD}" type="pres">
      <dgm:prSet presAssocID="{99A3E766-12FC-40AB-AB68-71975BDEEDF9}" presName="ThreeNodes_3_text" presStyleLbl="node1" presStyleIdx="2" presStyleCnt="3">
        <dgm:presLayoutVars>
          <dgm:bulletEnabled val="1"/>
        </dgm:presLayoutVars>
      </dgm:prSet>
      <dgm:spPr/>
    </dgm:pt>
  </dgm:ptLst>
  <dgm:cxnLst>
    <dgm:cxn modelId="{C009352A-7F20-4D77-A613-E0F540A5D971}" srcId="{99A3E766-12FC-40AB-AB68-71975BDEEDF9}" destId="{5242B03E-11DD-42B4-88D7-627AEFDA8927}" srcOrd="1" destOrd="0" parTransId="{E7DA987A-14B4-40A9-A098-B8D78DCE6AEE}" sibTransId="{4BF23D72-7832-43F9-B787-E4C7D8E7AD39}"/>
    <dgm:cxn modelId="{94218A2B-B865-469F-9755-FBA9109CC532}" type="presOf" srcId="{5242B03E-11DD-42B4-88D7-627AEFDA8927}" destId="{F1FA09CC-8389-4328-9827-E7D02F415B32}" srcOrd="1" destOrd="0" presId="urn:microsoft.com/office/officeart/2005/8/layout/vProcess5"/>
    <dgm:cxn modelId="{ADFF663E-E465-4C3F-9930-3018881887E5}" type="presOf" srcId="{5242B03E-11DD-42B4-88D7-627AEFDA8927}" destId="{DE89804D-1D2C-4608-A20B-262B17174C00}" srcOrd="0" destOrd="0" presId="urn:microsoft.com/office/officeart/2005/8/layout/vProcess5"/>
    <dgm:cxn modelId="{CE680D95-1031-4537-B150-7951F7CFA92A}" type="presOf" srcId="{27C62D43-1489-4C16-A613-EF17C7FEB1F7}" destId="{BE8EF37C-CFC7-4C92-9C65-C4D5E4E12ADF}" srcOrd="0" destOrd="0" presId="urn:microsoft.com/office/officeart/2005/8/layout/vProcess5"/>
    <dgm:cxn modelId="{B577D6A3-B5A0-422E-A3F9-2AFA2586222A}" type="presOf" srcId="{99A3E766-12FC-40AB-AB68-71975BDEEDF9}" destId="{284A9DC4-4397-4275-B2C9-6DC17A79C5A4}" srcOrd="0" destOrd="0" presId="urn:microsoft.com/office/officeart/2005/8/layout/vProcess5"/>
    <dgm:cxn modelId="{FE0864CB-2911-4C75-AF56-6D5667FAF13D}" type="presOf" srcId="{4BF23D72-7832-43F9-B787-E4C7D8E7AD39}" destId="{F518C1DF-0D04-4AE4-BB78-E43DA336C270}" srcOrd="0" destOrd="0" presId="urn:microsoft.com/office/officeart/2005/8/layout/vProcess5"/>
    <dgm:cxn modelId="{697D7BD0-1580-4799-ABF1-3DDB38A7DB89}" type="presOf" srcId="{6623865C-8FE2-41F4-B010-5ED50DBBCC50}" destId="{8E5C833E-B622-4FB6-9A48-74867E1D66DD}" srcOrd="1" destOrd="0" presId="urn:microsoft.com/office/officeart/2005/8/layout/vProcess5"/>
    <dgm:cxn modelId="{61DD87D6-FC00-4C4A-8A93-F2AFDB55AA48}" srcId="{99A3E766-12FC-40AB-AB68-71975BDEEDF9}" destId="{6623865C-8FE2-41F4-B010-5ED50DBBCC50}" srcOrd="2" destOrd="0" parTransId="{AF048FCE-802E-4594-BE1D-FFC8A36ABF10}" sibTransId="{0F7082AC-7691-4392-9359-1191975B4209}"/>
    <dgm:cxn modelId="{F06E85E1-3D5C-4967-B32C-ABCE209BF6FC}" type="presOf" srcId="{0AFE97BB-AF88-486C-BF71-C5AEA37DC1AA}" destId="{BD55DDBB-D6CC-4CC2-9A8F-3E3CFFA1EE41}" srcOrd="1" destOrd="0" presId="urn:microsoft.com/office/officeart/2005/8/layout/vProcess5"/>
    <dgm:cxn modelId="{247369E3-1641-45EA-8734-8B10BF778A23}" srcId="{99A3E766-12FC-40AB-AB68-71975BDEEDF9}" destId="{0AFE97BB-AF88-486C-BF71-C5AEA37DC1AA}" srcOrd="0" destOrd="0" parTransId="{BBF6EEE1-7F31-4AB2-9EF5-78E91426EDBF}" sibTransId="{27C62D43-1489-4C16-A613-EF17C7FEB1F7}"/>
    <dgm:cxn modelId="{BEE416EB-CFF9-4EBE-BD60-7520A0D69DE0}" type="presOf" srcId="{0AFE97BB-AF88-486C-BF71-C5AEA37DC1AA}" destId="{7DEE8076-7F68-47B9-84FC-C8A595879198}" srcOrd="0" destOrd="0" presId="urn:microsoft.com/office/officeart/2005/8/layout/vProcess5"/>
    <dgm:cxn modelId="{968EADF6-FCA3-498E-B574-5B1EDB69BA00}" type="presOf" srcId="{6623865C-8FE2-41F4-B010-5ED50DBBCC50}" destId="{9EB2B61D-D038-42F5-B0E5-F7A5FCA995AA}" srcOrd="0" destOrd="0" presId="urn:microsoft.com/office/officeart/2005/8/layout/vProcess5"/>
    <dgm:cxn modelId="{C2B6E6B4-0948-4140-BB22-1028E7702CB0}" type="presParOf" srcId="{284A9DC4-4397-4275-B2C9-6DC17A79C5A4}" destId="{467A03F4-3404-4DBB-A520-17122826A05A}" srcOrd="0" destOrd="0" presId="urn:microsoft.com/office/officeart/2005/8/layout/vProcess5"/>
    <dgm:cxn modelId="{8E4536B8-4D70-41B3-908E-1646BB4D28EE}" type="presParOf" srcId="{284A9DC4-4397-4275-B2C9-6DC17A79C5A4}" destId="{7DEE8076-7F68-47B9-84FC-C8A595879198}" srcOrd="1" destOrd="0" presId="urn:microsoft.com/office/officeart/2005/8/layout/vProcess5"/>
    <dgm:cxn modelId="{236F6B16-5472-443E-9675-EE53A5EEFB64}" type="presParOf" srcId="{284A9DC4-4397-4275-B2C9-6DC17A79C5A4}" destId="{DE89804D-1D2C-4608-A20B-262B17174C00}" srcOrd="2" destOrd="0" presId="urn:microsoft.com/office/officeart/2005/8/layout/vProcess5"/>
    <dgm:cxn modelId="{C794E2AE-09C1-4A95-B16B-F556556EEF67}" type="presParOf" srcId="{284A9DC4-4397-4275-B2C9-6DC17A79C5A4}" destId="{9EB2B61D-D038-42F5-B0E5-F7A5FCA995AA}" srcOrd="3" destOrd="0" presId="urn:microsoft.com/office/officeart/2005/8/layout/vProcess5"/>
    <dgm:cxn modelId="{3AC2C33D-EB30-4376-A353-FF3391CB880E}" type="presParOf" srcId="{284A9DC4-4397-4275-B2C9-6DC17A79C5A4}" destId="{BE8EF37C-CFC7-4C92-9C65-C4D5E4E12ADF}" srcOrd="4" destOrd="0" presId="urn:microsoft.com/office/officeart/2005/8/layout/vProcess5"/>
    <dgm:cxn modelId="{7377A1A5-6505-4491-A4A3-1ACE01CDF940}" type="presParOf" srcId="{284A9DC4-4397-4275-B2C9-6DC17A79C5A4}" destId="{F518C1DF-0D04-4AE4-BB78-E43DA336C270}" srcOrd="5" destOrd="0" presId="urn:microsoft.com/office/officeart/2005/8/layout/vProcess5"/>
    <dgm:cxn modelId="{0D3E537A-30C6-4583-A005-4D2154545A59}" type="presParOf" srcId="{284A9DC4-4397-4275-B2C9-6DC17A79C5A4}" destId="{BD55DDBB-D6CC-4CC2-9A8F-3E3CFFA1EE41}" srcOrd="6" destOrd="0" presId="urn:microsoft.com/office/officeart/2005/8/layout/vProcess5"/>
    <dgm:cxn modelId="{87835FD8-8B19-425F-842F-B798B7A05613}" type="presParOf" srcId="{284A9DC4-4397-4275-B2C9-6DC17A79C5A4}" destId="{F1FA09CC-8389-4328-9827-E7D02F415B32}" srcOrd="7" destOrd="0" presId="urn:microsoft.com/office/officeart/2005/8/layout/vProcess5"/>
    <dgm:cxn modelId="{4FA64F84-82A6-43A7-B09C-4097249300C4}" type="presParOf" srcId="{284A9DC4-4397-4275-B2C9-6DC17A79C5A4}" destId="{8E5C833E-B622-4FB6-9A48-74867E1D66D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D1276D-2606-487B-B85E-34A3A86690C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8B9F4C2-8F28-40D3-9BDC-5B108B25B0EB}">
      <dgm:prSet/>
      <dgm:spPr/>
      <dgm:t>
        <a:bodyPr/>
        <a:lstStyle/>
        <a:p>
          <a:r>
            <a:rPr lang="en-IN"/>
            <a:t>An </a:t>
          </a:r>
          <a:r>
            <a:rPr lang="en-IN" b="1"/>
            <a:t>episode</a:t>
          </a:r>
          <a:r>
            <a:rPr lang="en-IN"/>
            <a:t> consists of training phase between the start of the agent from initial state to agent ending in any terminal state</a:t>
          </a:r>
          <a:endParaRPr lang="en-US"/>
        </a:p>
      </dgm:t>
    </dgm:pt>
    <dgm:pt modelId="{FEFF12B2-549C-4D34-920D-EF5BCFDF6005}" type="parTrans" cxnId="{CDFB923B-BE77-4B98-A540-FFB478C8DDB6}">
      <dgm:prSet/>
      <dgm:spPr/>
      <dgm:t>
        <a:bodyPr/>
        <a:lstStyle/>
        <a:p>
          <a:endParaRPr lang="en-US"/>
        </a:p>
      </dgm:t>
    </dgm:pt>
    <dgm:pt modelId="{A43C8303-558A-43E9-940D-89D784F5D01B}" type="sibTrans" cxnId="{CDFB923B-BE77-4B98-A540-FFB478C8DDB6}">
      <dgm:prSet/>
      <dgm:spPr/>
      <dgm:t>
        <a:bodyPr/>
        <a:lstStyle/>
        <a:p>
          <a:endParaRPr lang="en-US"/>
        </a:p>
      </dgm:t>
    </dgm:pt>
    <dgm:pt modelId="{FCE57703-2A6F-442D-91B8-34E384EAE950}">
      <dgm:prSet/>
      <dgm:spPr/>
      <dgm:t>
        <a:bodyPr/>
        <a:lstStyle/>
        <a:p>
          <a:r>
            <a:rPr lang="en-IN" b="1"/>
            <a:t>Terminal state </a:t>
          </a:r>
          <a:r>
            <a:rPr lang="en-IN"/>
            <a:t>is either an undesirable state or the final goal state after this step we stop out agent</a:t>
          </a:r>
          <a:endParaRPr lang="en-US"/>
        </a:p>
      </dgm:t>
    </dgm:pt>
    <dgm:pt modelId="{05BD2781-3082-4643-8EB1-64324407E5E4}" type="parTrans" cxnId="{A127270E-4A6D-472C-8653-128D0E031387}">
      <dgm:prSet/>
      <dgm:spPr/>
      <dgm:t>
        <a:bodyPr/>
        <a:lstStyle/>
        <a:p>
          <a:endParaRPr lang="en-US"/>
        </a:p>
      </dgm:t>
    </dgm:pt>
    <dgm:pt modelId="{0A193CAA-DB57-4E3C-BB87-4A7BDB37527C}" type="sibTrans" cxnId="{A127270E-4A6D-472C-8653-128D0E031387}">
      <dgm:prSet/>
      <dgm:spPr/>
      <dgm:t>
        <a:bodyPr/>
        <a:lstStyle/>
        <a:p>
          <a:endParaRPr lang="en-US"/>
        </a:p>
      </dgm:t>
    </dgm:pt>
    <dgm:pt modelId="{17C27F09-09FF-4C86-AC74-2A35A009176F}">
      <dgm:prSet/>
      <dgm:spPr/>
      <dgm:t>
        <a:bodyPr/>
        <a:lstStyle/>
        <a:p>
          <a:r>
            <a:rPr lang="en-IN"/>
            <a:t>In a </a:t>
          </a:r>
          <a:r>
            <a:rPr lang="en-IN" b="1"/>
            <a:t>session</a:t>
          </a:r>
          <a:r>
            <a:rPr lang="en-IN"/>
            <a:t> we train the model for multiple episode so that it explore maximum states and action</a:t>
          </a:r>
          <a:endParaRPr lang="en-US"/>
        </a:p>
      </dgm:t>
    </dgm:pt>
    <dgm:pt modelId="{E98A2DE5-FB4F-42FA-8E21-FFCF17A3B9F3}" type="parTrans" cxnId="{E4616E85-625A-466A-8D81-2ABECA5BEA21}">
      <dgm:prSet/>
      <dgm:spPr/>
      <dgm:t>
        <a:bodyPr/>
        <a:lstStyle/>
        <a:p>
          <a:endParaRPr lang="en-US"/>
        </a:p>
      </dgm:t>
    </dgm:pt>
    <dgm:pt modelId="{E3DC7303-0005-4986-82B4-62136A0F2FFC}" type="sibTrans" cxnId="{E4616E85-625A-466A-8D81-2ABECA5BEA21}">
      <dgm:prSet/>
      <dgm:spPr/>
      <dgm:t>
        <a:bodyPr/>
        <a:lstStyle/>
        <a:p>
          <a:endParaRPr lang="en-US"/>
        </a:p>
      </dgm:t>
    </dgm:pt>
    <dgm:pt modelId="{8E7A9CE8-59B8-40BC-B37A-949C5136F083}" type="pres">
      <dgm:prSet presAssocID="{84D1276D-2606-487B-B85E-34A3A86690C5}" presName="vert0" presStyleCnt="0">
        <dgm:presLayoutVars>
          <dgm:dir/>
          <dgm:animOne val="branch"/>
          <dgm:animLvl val="lvl"/>
        </dgm:presLayoutVars>
      </dgm:prSet>
      <dgm:spPr/>
    </dgm:pt>
    <dgm:pt modelId="{08077FC3-A5B1-4C11-89FB-FB12E899EBC8}" type="pres">
      <dgm:prSet presAssocID="{E8B9F4C2-8F28-40D3-9BDC-5B108B25B0EB}" presName="thickLine" presStyleLbl="alignNode1" presStyleIdx="0" presStyleCnt="3"/>
      <dgm:spPr/>
    </dgm:pt>
    <dgm:pt modelId="{C50E521B-EEB7-4DB3-A476-33E1121D4D08}" type="pres">
      <dgm:prSet presAssocID="{E8B9F4C2-8F28-40D3-9BDC-5B108B25B0EB}" presName="horz1" presStyleCnt="0"/>
      <dgm:spPr/>
    </dgm:pt>
    <dgm:pt modelId="{F0A51631-3E57-4A19-99DB-76242C33A5A4}" type="pres">
      <dgm:prSet presAssocID="{E8B9F4C2-8F28-40D3-9BDC-5B108B25B0EB}" presName="tx1" presStyleLbl="revTx" presStyleIdx="0" presStyleCnt="3"/>
      <dgm:spPr/>
    </dgm:pt>
    <dgm:pt modelId="{A409FD1E-EC39-4F08-B784-8E32299035E1}" type="pres">
      <dgm:prSet presAssocID="{E8B9F4C2-8F28-40D3-9BDC-5B108B25B0EB}" presName="vert1" presStyleCnt="0"/>
      <dgm:spPr/>
    </dgm:pt>
    <dgm:pt modelId="{E6612332-0312-4523-B6ED-B819B4A53618}" type="pres">
      <dgm:prSet presAssocID="{FCE57703-2A6F-442D-91B8-34E384EAE950}" presName="thickLine" presStyleLbl="alignNode1" presStyleIdx="1" presStyleCnt="3"/>
      <dgm:spPr/>
    </dgm:pt>
    <dgm:pt modelId="{9597712A-9990-40E1-BB52-3043D6192092}" type="pres">
      <dgm:prSet presAssocID="{FCE57703-2A6F-442D-91B8-34E384EAE950}" presName="horz1" presStyleCnt="0"/>
      <dgm:spPr/>
    </dgm:pt>
    <dgm:pt modelId="{03DA9F5A-93D1-4E52-9178-EF6A45C6E4C5}" type="pres">
      <dgm:prSet presAssocID="{FCE57703-2A6F-442D-91B8-34E384EAE950}" presName="tx1" presStyleLbl="revTx" presStyleIdx="1" presStyleCnt="3"/>
      <dgm:spPr/>
    </dgm:pt>
    <dgm:pt modelId="{A1A38662-1440-4D68-B097-F31CDA60AB8F}" type="pres">
      <dgm:prSet presAssocID="{FCE57703-2A6F-442D-91B8-34E384EAE950}" presName="vert1" presStyleCnt="0"/>
      <dgm:spPr/>
    </dgm:pt>
    <dgm:pt modelId="{B72BAAA4-ABCD-40F6-AD1D-D1163E275F32}" type="pres">
      <dgm:prSet presAssocID="{17C27F09-09FF-4C86-AC74-2A35A009176F}" presName="thickLine" presStyleLbl="alignNode1" presStyleIdx="2" presStyleCnt="3"/>
      <dgm:spPr/>
    </dgm:pt>
    <dgm:pt modelId="{4D2C9ECD-8E7A-4257-8994-9AC05B375650}" type="pres">
      <dgm:prSet presAssocID="{17C27F09-09FF-4C86-AC74-2A35A009176F}" presName="horz1" presStyleCnt="0"/>
      <dgm:spPr/>
    </dgm:pt>
    <dgm:pt modelId="{BA431332-7186-4D54-9D5B-5B9342B6D3BA}" type="pres">
      <dgm:prSet presAssocID="{17C27F09-09FF-4C86-AC74-2A35A009176F}" presName="tx1" presStyleLbl="revTx" presStyleIdx="2" presStyleCnt="3"/>
      <dgm:spPr/>
    </dgm:pt>
    <dgm:pt modelId="{A69F902A-5258-4440-B71F-37B843B09E79}" type="pres">
      <dgm:prSet presAssocID="{17C27F09-09FF-4C86-AC74-2A35A009176F}" presName="vert1" presStyleCnt="0"/>
      <dgm:spPr/>
    </dgm:pt>
  </dgm:ptLst>
  <dgm:cxnLst>
    <dgm:cxn modelId="{A127270E-4A6D-472C-8653-128D0E031387}" srcId="{84D1276D-2606-487B-B85E-34A3A86690C5}" destId="{FCE57703-2A6F-442D-91B8-34E384EAE950}" srcOrd="1" destOrd="0" parTransId="{05BD2781-3082-4643-8EB1-64324407E5E4}" sibTransId="{0A193CAA-DB57-4E3C-BB87-4A7BDB37527C}"/>
    <dgm:cxn modelId="{46D64F13-7503-4015-A2D5-DEA1C9F12BB8}" type="presOf" srcId="{84D1276D-2606-487B-B85E-34A3A86690C5}" destId="{8E7A9CE8-59B8-40BC-B37A-949C5136F083}" srcOrd="0" destOrd="0" presId="urn:microsoft.com/office/officeart/2008/layout/LinedList"/>
    <dgm:cxn modelId="{CDFB923B-BE77-4B98-A540-FFB478C8DDB6}" srcId="{84D1276D-2606-487B-B85E-34A3A86690C5}" destId="{E8B9F4C2-8F28-40D3-9BDC-5B108B25B0EB}" srcOrd="0" destOrd="0" parTransId="{FEFF12B2-549C-4D34-920D-EF5BCFDF6005}" sibTransId="{A43C8303-558A-43E9-940D-89D784F5D01B}"/>
    <dgm:cxn modelId="{E4616E85-625A-466A-8D81-2ABECA5BEA21}" srcId="{84D1276D-2606-487B-B85E-34A3A86690C5}" destId="{17C27F09-09FF-4C86-AC74-2A35A009176F}" srcOrd="2" destOrd="0" parTransId="{E98A2DE5-FB4F-42FA-8E21-FFCF17A3B9F3}" sibTransId="{E3DC7303-0005-4986-82B4-62136A0F2FFC}"/>
    <dgm:cxn modelId="{27732C9F-9887-4BEC-BA1C-765E0EEC085D}" type="presOf" srcId="{FCE57703-2A6F-442D-91B8-34E384EAE950}" destId="{03DA9F5A-93D1-4E52-9178-EF6A45C6E4C5}" srcOrd="0" destOrd="0" presId="urn:microsoft.com/office/officeart/2008/layout/LinedList"/>
    <dgm:cxn modelId="{043A36DE-33ED-4970-AC36-2225D5B7928F}" type="presOf" srcId="{17C27F09-09FF-4C86-AC74-2A35A009176F}" destId="{BA431332-7186-4D54-9D5B-5B9342B6D3BA}" srcOrd="0" destOrd="0" presId="urn:microsoft.com/office/officeart/2008/layout/LinedList"/>
    <dgm:cxn modelId="{671F7FDE-2DA0-4DC8-906D-CC78118EEBD0}" type="presOf" srcId="{E8B9F4C2-8F28-40D3-9BDC-5B108B25B0EB}" destId="{F0A51631-3E57-4A19-99DB-76242C33A5A4}" srcOrd="0" destOrd="0" presId="urn:microsoft.com/office/officeart/2008/layout/LinedList"/>
    <dgm:cxn modelId="{B44F3940-FD09-46F0-A6B5-F90CD2D9BC82}" type="presParOf" srcId="{8E7A9CE8-59B8-40BC-B37A-949C5136F083}" destId="{08077FC3-A5B1-4C11-89FB-FB12E899EBC8}" srcOrd="0" destOrd="0" presId="urn:microsoft.com/office/officeart/2008/layout/LinedList"/>
    <dgm:cxn modelId="{31812F21-8600-4C09-8207-C54B802AB098}" type="presParOf" srcId="{8E7A9CE8-59B8-40BC-B37A-949C5136F083}" destId="{C50E521B-EEB7-4DB3-A476-33E1121D4D08}" srcOrd="1" destOrd="0" presId="urn:microsoft.com/office/officeart/2008/layout/LinedList"/>
    <dgm:cxn modelId="{ADB41BE5-FAFD-495E-A67B-018C666FCA73}" type="presParOf" srcId="{C50E521B-EEB7-4DB3-A476-33E1121D4D08}" destId="{F0A51631-3E57-4A19-99DB-76242C33A5A4}" srcOrd="0" destOrd="0" presId="urn:microsoft.com/office/officeart/2008/layout/LinedList"/>
    <dgm:cxn modelId="{DBEA7324-D6BB-4430-BE29-109E9638F261}" type="presParOf" srcId="{C50E521B-EEB7-4DB3-A476-33E1121D4D08}" destId="{A409FD1E-EC39-4F08-B784-8E32299035E1}" srcOrd="1" destOrd="0" presId="urn:microsoft.com/office/officeart/2008/layout/LinedList"/>
    <dgm:cxn modelId="{4FF11031-0617-46EB-AE45-BF6E7A6972E8}" type="presParOf" srcId="{8E7A9CE8-59B8-40BC-B37A-949C5136F083}" destId="{E6612332-0312-4523-B6ED-B819B4A53618}" srcOrd="2" destOrd="0" presId="urn:microsoft.com/office/officeart/2008/layout/LinedList"/>
    <dgm:cxn modelId="{856BFF64-FEF7-40BE-BD53-B7807236FE4B}" type="presParOf" srcId="{8E7A9CE8-59B8-40BC-B37A-949C5136F083}" destId="{9597712A-9990-40E1-BB52-3043D6192092}" srcOrd="3" destOrd="0" presId="urn:microsoft.com/office/officeart/2008/layout/LinedList"/>
    <dgm:cxn modelId="{F7AD3D1E-569A-461C-A1AD-A46D184E4250}" type="presParOf" srcId="{9597712A-9990-40E1-BB52-3043D6192092}" destId="{03DA9F5A-93D1-4E52-9178-EF6A45C6E4C5}" srcOrd="0" destOrd="0" presId="urn:microsoft.com/office/officeart/2008/layout/LinedList"/>
    <dgm:cxn modelId="{59488BC5-ED25-4EBB-9923-36B4F6FEB764}" type="presParOf" srcId="{9597712A-9990-40E1-BB52-3043D6192092}" destId="{A1A38662-1440-4D68-B097-F31CDA60AB8F}" srcOrd="1" destOrd="0" presId="urn:microsoft.com/office/officeart/2008/layout/LinedList"/>
    <dgm:cxn modelId="{577F935E-9A44-4237-8ACC-0B160A28FA44}" type="presParOf" srcId="{8E7A9CE8-59B8-40BC-B37A-949C5136F083}" destId="{B72BAAA4-ABCD-40F6-AD1D-D1163E275F32}" srcOrd="4" destOrd="0" presId="urn:microsoft.com/office/officeart/2008/layout/LinedList"/>
    <dgm:cxn modelId="{645A913D-864F-4D51-A445-99D0F6516FD3}" type="presParOf" srcId="{8E7A9CE8-59B8-40BC-B37A-949C5136F083}" destId="{4D2C9ECD-8E7A-4257-8994-9AC05B375650}" srcOrd="5" destOrd="0" presId="urn:microsoft.com/office/officeart/2008/layout/LinedList"/>
    <dgm:cxn modelId="{6EE5574F-88D5-42FD-8DD1-612B0058ABCA}" type="presParOf" srcId="{4D2C9ECD-8E7A-4257-8994-9AC05B375650}" destId="{BA431332-7186-4D54-9D5B-5B9342B6D3BA}" srcOrd="0" destOrd="0" presId="urn:microsoft.com/office/officeart/2008/layout/LinedList"/>
    <dgm:cxn modelId="{4285BD65-8621-4219-8C81-9F908E9A608C}" type="presParOf" srcId="{4D2C9ECD-8E7A-4257-8994-9AC05B375650}" destId="{A69F902A-5258-4440-B71F-37B843B09E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D9F0E0-6F7A-4ABB-8B74-0AAFD00377FA}"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DE16DAE5-CF0E-4A9B-A821-74AAA9A4C12F}">
      <dgm:prSet/>
      <dgm:spPr/>
      <dgm:t>
        <a:bodyPr/>
        <a:lstStyle/>
        <a:p>
          <a:r>
            <a:rPr lang="en-IN"/>
            <a:t>Longer training phases</a:t>
          </a:r>
          <a:endParaRPr lang="en-US"/>
        </a:p>
      </dgm:t>
    </dgm:pt>
    <dgm:pt modelId="{E46D8E28-3DBE-48FA-8A26-12D1B850C1CF}" type="parTrans" cxnId="{B564707F-FD46-4F90-8EEC-D4A36FAD720C}">
      <dgm:prSet/>
      <dgm:spPr/>
      <dgm:t>
        <a:bodyPr/>
        <a:lstStyle/>
        <a:p>
          <a:endParaRPr lang="en-US"/>
        </a:p>
      </dgm:t>
    </dgm:pt>
    <dgm:pt modelId="{97A5289C-E8D5-4AA5-9AC6-E6464D6B4FD5}" type="sibTrans" cxnId="{B564707F-FD46-4F90-8EEC-D4A36FAD720C}">
      <dgm:prSet/>
      <dgm:spPr/>
      <dgm:t>
        <a:bodyPr/>
        <a:lstStyle/>
        <a:p>
          <a:endParaRPr lang="en-US"/>
        </a:p>
      </dgm:t>
    </dgm:pt>
    <dgm:pt modelId="{DDA6F774-E677-4DA9-BFEB-6D04012BC79E}">
      <dgm:prSet/>
      <dgm:spPr/>
      <dgm:t>
        <a:bodyPr/>
        <a:lstStyle/>
        <a:p>
          <a:r>
            <a:rPr lang="en-IN"/>
            <a:t>Unsafe situation on failure</a:t>
          </a:r>
          <a:endParaRPr lang="en-US"/>
        </a:p>
      </dgm:t>
    </dgm:pt>
    <dgm:pt modelId="{F4203427-1731-458B-97A3-D971D0A06B41}" type="parTrans" cxnId="{BA409BB5-9B4F-4299-968C-02522BCCDB99}">
      <dgm:prSet/>
      <dgm:spPr/>
      <dgm:t>
        <a:bodyPr/>
        <a:lstStyle/>
        <a:p>
          <a:endParaRPr lang="en-US"/>
        </a:p>
      </dgm:t>
    </dgm:pt>
    <dgm:pt modelId="{BF3335FB-016A-4E97-A217-3A72E760995C}" type="sibTrans" cxnId="{BA409BB5-9B4F-4299-968C-02522BCCDB99}">
      <dgm:prSet/>
      <dgm:spPr/>
      <dgm:t>
        <a:bodyPr/>
        <a:lstStyle/>
        <a:p>
          <a:endParaRPr lang="en-US"/>
        </a:p>
      </dgm:t>
    </dgm:pt>
    <dgm:pt modelId="{75B73F89-ABED-400D-BA76-BB6D1C381AFF}">
      <dgm:prSet/>
      <dgm:spPr/>
      <dgm:t>
        <a:bodyPr/>
        <a:lstStyle/>
        <a:p>
          <a:r>
            <a:rPr lang="en-IN"/>
            <a:t>Requires a dense discretization </a:t>
          </a:r>
          <a:endParaRPr lang="en-US"/>
        </a:p>
      </dgm:t>
    </dgm:pt>
    <dgm:pt modelId="{84ECE380-6A63-4A93-9F9B-5B73BA3B86BC}" type="parTrans" cxnId="{9D7BDB30-6A78-4F77-843A-1EB26E06349A}">
      <dgm:prSet/>
      <dgm:spPr/>
      <dgm:t>
        <a:bodyPr/>
        <a:lstStyle/>
        <a:p>
          <a:endParaRPr lang="en-US"/>
        </a:p>
      </dgm:t>
    </dgm:pt>
    <dgm:pt modelId="{5452A878-A23E-4B51-BC30-276B011FC3CB}" type="sibTrans" cxnId="{9D7BDB30-6A78-4F77-843A-1EB26E06349A}">
      <dgm:prSet/>
      <dgm:spPr/>
      <dgm:t>
        <a:bodyPr/>
        <a:lstStyle/>
        <a:p>
          <a:endParaRPr lang="en-US"/>
        </a:p>
      </dgm:t>
    </dgm:pt>
    <dgm:pt modelId="{50F5A06D-BF00-44E7-A8A9-DB7BC56FA7C1}">
      <dgm:prSet/>
      <dgm:spPr/>
      <dgm:t>
        <a:bodyPr/>
        <a:lstStyle/>
        <a:p>
          <a:r>
            <a:rPr lang="en-IN"/>
            <a:t>Errors due to function approximation</a:t>
          </a:r>
          <a:endParaRPr lang="en-US"/>
        </a:p>
      </dgm:t>
    </dgm:pt>
    <dgm:pt modelId="{51117883-D44B-47D4-BB44-633189F29974}" type="parTrans" cxnId="{227DBF17-2E7E-4179-A10B-FF012D93E107}">
      <dgm:prSet/>
      <dgm:spPr/>
      <dgm:t>
        <a:bodyPr/>
        <a:lstStyle/>
        <a:p>
          <a:endParaRPr lang="en-US"/>
        </a:p>
      </dgm:t>
    </dgm:pt>
    <dgm:pt modelId="{A547D257-8789-4E32-8898-D7CD1C5DD3C7}" type="sibTrans" cxnId="{227DBF17-2E7E-4179-A10B-FF012D93E107}">
      <dgm:prSet/>
      <dgm:spPr/>
      <dgm:t>
        <a:bodyPr/>
        <a:lstStyle/>
        <a:p>
          <a:endParaRPr lang="en-US"/>
        </a:p>
      </dgm:t>
    </dgm:pt>
    <dgm:pt modelId="{4624F9A8-6C90-42F7-B004-B873E7FD2551}" type="pres">
      <dgm:prSet presAssocID="{D5D9F0E0-6F7A-4ABB-8B74-0AAFD00377FA}" presName="matrix" presStyleCnt="0">
        <dgm:presLayoutVars>
          <dgm:chMax val="1"/>
          <dgm:dir/>
          <dgm:resizeHandles val="exact"/>
        </dgm:presLayoutVars>
      </dgm:prSet>
      <dgm:spPr/>
    </dgm:pt>
    <dgm:pt modelId="{74008B56-2EE7-4321-9B2A-0CDD429CF0C9}" type="pres">
      <dgm:prSet presAssocID="{D5D9F0E0-6F7A-4ABB-8B74-0AAFD00377FA}" presName="diamond" presStyleLbl="bgShp" presStyleIdx="0" presStyleCnt="1" custScaleX="117662"/>
      <dgm:spPr/>
    </dgm:pt>
    <dgm:pt modelId="{F0F86767-2F31-4623-9FDB-0D57A9CA036D}" type="pres">
      <dgm:prSet presAssocID="{D5D9F0E0-6F7A-4ABB-8B74-0AAFD00377FA}" presName="quad1" presStyleLbl="node1" presStyleIdx="0" presStyleCnt="4">
        <dgm:presLayoutVars>
          <dgm:chMax val="0"/>
          <dgm:chPref val="0"/>
          <dgm:bulletEnabled val="1"/>
        </dgm:presLayoutVars>
      </dgm:prSet>
      <dgm:spPr/>
    </dgm:pt>
    <dgm:pt modelId="{2AE1394F-07EA-4632-AEC6-3E3067C49DFE}" type="pres">
      <dgm:prSet presAssocID="{D5D9F0E0-6F7A-4ABB-8B74-0AAFD00377FA}" presName="quad2" presStyleLbl="node1" presStyleIdx="1" presStyleCnt="4">
        <dgm:presLayoutVars>
          <dgm:chMax val="0"/>
          <dgm:chPref val="0"/>
          <dgm:bulletEnabled val="1"/>
        </dgm:presLayoutVars>
      </dgm:prSet>
      <dgm:spPr/>
    </dgm:pt>
    <dgm:pt modelId="{B8F2D4D5-DF04-4596-9E31-25D6C769BD4E}" type="pres">
      <dgm:prSet presAssocID="{D5D9F0E0-6F7A-4ABB-8B74-0AAFD00377FA}" presName="quad3" presStyleLbl="node1" presStyleIdx="2" presStyleCnt="4">
        <dgm:presLayoutVars>
          <dgm:chMax val="0"/>
          <dgm:chPref val="0"/>
          <dgm:bulletEnabled val="1"/>
        </dgm:presLayoutVars>
      </dgm:prSet>
      <dgm:spPr/>
    </dgm:pt>
    <dgm:pt modelId="{03ACF4CA-9DB2-4D79-B3C2-73F912C527F0}" type="pres">
      <dgm:prSet presAssocID="{D5D9F0E0-6F7A-4ABB-8B74-0AAFD00377FA}" presName="quad4" presStyleLbl="node1" presStyleIdx="3" presStyleCnt="4">
        <dgm:presLayoutVars>
          <dgm:chMax val="0"/>
          <dgm:chPref val="0"/>
          <dgm:bulletEnabled val="1"/>
        </dgm:presLayoutVars>
      </dgm:prSet>
      <dgm:spPr/>
    </dgm:pt>
  </dgm:ptLst>
  <dgm:cxnLst>
    <dgm:cxn modelId="{B92F9A0F-476C-443A-AE1F-23E845A7F109}" type="presOf" srcId="{DE16DAE5-CF0E-4A9B-A821-74AAA9A4C12F}" destId="{F0F86767-2F31-4623-9FDB-0D57A9CA036D}" srcOrd="0" destOrd="0" presId="urn:microsoft.com/office/officeart/2005/8/layout/matrix3"/>
    <dgm:cxn modelId="{227DBF17-2E7E-4179-A10B-FF012D93E107}" srcId="{D5D9F0E0-6F7A-4ABB-8B74-0AAFD00377FA}" destId="{50F5A06D-BF00-44E7-A8A9-DB7BC56FA7C1}" srcOrd="3" destOrd="0" parTransId="{51117883-D44B-47D4-BB44-633189F29974}" sibTransId="{A547D257-8789-4E32-8898-D7CD1C5DD3C7}"/>
    <dgm:cxn modelId="{EE87DC1A-040A-4B02-96E8-FD672B00D444}" type="presOf" srcId="{75B73F89-ABED-400D-BA76-BB6D1C381AFF}" destId="{B8F2D4D5-DF04-4596-9E31-25D6C769BD4E}" srcOrd="0" destOrd="0" presId="urn:microsoft.com/office/officeart/2005/8/layout/matrix3"/>
    <dgm:cxn modelId="{7244311B-69A4-4490-8EB7-61B5AB0E51AB}" type="presOf" srcId="{D5D9F0E0-6F7A-4ABB-8B74-0AAFD00377FA}" destId="{4624F9A8-6C90-42F7-B004-B873E7FD2551}" srcOrd="0" destOrd="0" presId="urn:microsoft.com/office/officeart/2005/8/layout/matrix3"/>
    <dgm:cxn modelId="{9D7BDB30-6A78-4F77-843A-1EB26E06349A}" srcId="{D5D9F0E0-6F7A-4ABB-8B74-0AAFD00377FA}" destId="{75B73F89-ABED-400D-BA76-BB6D1C381AFF}" srcOrd="2" destOrd="0" parTransId="{84ECE380-6A63-4A93-9F9B-5B73BA3B86BC}" sibTransId="{5452A878-A23E-4B51-BC30-276B011FC3CB}"/>
    <dgm:cxn modelId="{B564707F-FD46-4F90-8EEC-D4A36FAD720C}" srcId="{D5D9F0E0-6F7A-4ABB-8B74-0AAFD00377FA}" destId="{DE16DAE5-CF0E-4A9B-A821-74AAA9A4C12F}" srcOrd="0" destOrd="0" parTransId="{E46D8E28-3DBE-48FA-8A26-12D1B850C1CF}" sibTransId="{97A5289C-E8D5-4AA5-9AC6-E6464D6B4FD5}"/>
    <dgm:cxn modelId="{BA409BB5-9B4F-4299-968C-02522BCCDB99}" srcId="{D5D9F0E0-6F7A-4ABB-8B74-0AAFD00377FA}" destId="{DDA6F774-E677-4DA9-BFEB-6D04012BC79E}" srcOrd="1" destOrd="0" parTransId="{F4203427-1731-458B-97A3-D971D0A06B41}" sibTransId="{BF3335FB-016A-4E97-A217-3A72E760995C}"/>
    <dgm:cxn modelId="{CF72B4E1-EBF8-4C41-B68C-0473C69BE8E1}" type="presOf" srcId="{50F5A06D-BF00-44E7-A8A9-DB7BC56FA7C1}" destId="{03ACF4CA-9DB2-4D79-B3C2-73F912C527F0}" srcOrd="0" destOrd="0" presId="urn:microsoft.com/office/officeart/2005/8/layout/matrix3"/>
    <dgm:cxn modelId="{BA9850EE-EAC6-4D03-878D-D14884BCB974}" type="presOf" srcId="{DDA6F774-E677-4DA9-BFEB-6D04012BC79E}" destId="{2AE1394F-07EA-4632-AEC6-3E3067C49DFE}" srcOrd="0" destOrd="0" presId="urn:microsoft.com/office/officeart/2005/8/layout/matrix3"/>
    <dgm:cxn modelId="{C31E1544-591B-4F9C-B1C9-936201861286}" type="presParOf" srcId="{4624F9A8-6C90-42F7-B004-B873E7FD2551}" destId="{74008B56-2EE7-4321-9B2A-0CDD429CF0C9}" srcOrd="0" destOrd="0" presId="urn:microsoft.com/office/officeart/2005/8/layout/matrix3"/>
    <dgm:cxn modelId="{14805E57-8527-4FC5-8FF2-B9D838DE698F}" type="presParOf" srcId="{4624F9A8-6C90-42F7-B004-B873E7FD2551}" destId="{F0F86767-2F31-4623-9FDB-0D57A9CA036D}" srcOrd="1" destOrd="0" presId="urn:microsoft.com/office/officeart/2005/8/layout/matrix3"/>
    <dgm:cxn modelId="{3BF29295-5504-4368-8E70-F262E6458609}" type="presParOf" srcId="{4624F9A8-6C90-42F7-B004-B873E7FD2551}" destId="{2AE1394F-07EA-4632-AEC6-3E3067C49DFE}" srcOrd="2" destOrd="0" presId="urn:microsoft.com/office/officeart/2005/8/layout/matrix3"/>
    <dgm:cxn modelId="{F3A7B3D1-DCFC-445C-A8F8-53B804540464}" type="presParOf" srcId="{4624F9A8-6C90-42F7-B004-B873E7FD2551}" destId="{B8F2D4D5-DF04-4596-9E31-25D6C769BD4E}" srcOrd="3" destOrd="0" presId="urn:microsoft.com/office/officeart/2005/8/layout/matrix3"/>
    <dgm:cxn modelId="{22C2901B-8E5B-4D15-B531-38BEC152117D}" type="presParOf" srcId="{4624F9A8-6C90-42F7-B004-B873E7FD2551}" destId="{03ACF4CA-9DB2-4D79-B3C2-73F912C527F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8403A5-CB30-44FE-BDA1-67DE7C564BF9}"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5ABD03C7-E184-4267-9FED-1374E2BAA4EC}">
      <dgm:prSet/>
      <dgm:spPr/>
      <dgm:t>
        <a:bodyPr/>
        <a:lstStyle/>
        <a:p>
          <a:r>
            <a:rPr lang="en-US"/>
            <a:t>CTQL on continuous state space and continuous action space</a:t>
          </a:r>
        </a:p>
      </dgm:t>
    </dgm:pt>
    <dgm:pt modelId="{004A3895-448D-4580-94A9-974E210BE4D4}" type="parTrans" cxnId="{57DCC73C-D523-4930-BBE2-B90C5C60B246}">
      <dgm:prSet/>
      <dgm:spPr/>
      <dgm:t>
        <a:bodyPr/>
        <a:lstStyle/>
        <a:p>
          <a:endParaRPr lang="en-US"/>
        </a:p>
      </dgm:t>
    </dgm:pt>
    <dgm:pt modelId="{84795FE2-2D52-4DB3-BF71-C3C1774B8C0E}" type="sibTrans" cxnId="{57DCC73C-D523-4930-BBE2-B90C5C60B246}">
      <dgm:prSet/>
      <dgm:spPr/>
      <dgm:t>
        <a:bodyPr/>
        <a:lstStyle/>
        <a:p>
          <a:endParaRPr lang="en-US"/>
        </a:p>
      </dgm:t>
    </dgm:pt>
    <dgm:pt modelId="{D805155C-5418-490C-B8C0-CA538BD619AC}">
      <dgm:prSet/>
      <dgm:spPr/>
      <dgm:t>
        <a:bodyPr/>
        <a:lstStyle/>
        <a:p>
          <a:r>
            <a:rPr lang="en-US"/>
            <a:t>Variation of average reward with switching condition</a:t>
          </a:r>
        </a:p>
      </dgm:t>
    </dgm:pt>
    <dgm:pt modelId="{465B5F98-2018-4B9D-9304-5DDA19EE2DBB}" type="parTrans" cxnId="{150BD157-4286-4D5C-A286-B8CE20600717}">
      <dgm:prSet/>
      <dgm:spPr/>
      <dgm:t>
        <a:bodyPr/>
        <a:lstStyle/>
        <a:p>
          <a:endParaRPr lang="en-US"/>
        </a:p>
      </dgm:t>
    </dgm:pt>
    <dgm:pt modelId="{BF05CF60-155C-4334-949B-7070A814CA3A}" type="sibTrans" cxnId="{150BD157-4286-4D5C-A286-B8CE20600717}">
      <dgm:prSet/>
      <dgm:spPr/>
      <dgm:t>
        <a:bodyPr/>
        <a:lstStyle/>
        <a:p>
          <a:endParaRPr lang="en-US"/>
        </a:p>
      </dgm:t>
    </dgm:pt>
    <dgm:pt modelId="{6C62979C-F06C-4C1D-870D-9D3D2A8A8302}">
      <dgm:prSet/>
      <dgm:spPr/>
      <dgm:t>
        <a:bodyPr/>
        <a:lstStyle/>
        <a:p>
          <a:r>
            <a:rPr lang="en-US"/>
            <a:t>Performance of CTQL on various control parameters</a:t>
          </a:r>
        </a:p>
      </dgm:t>
    </dgm:pt>
    <dgm:pt modelId="{03A2C037-B92D-40F8-B07A-DEBF16489510}" type="parTrans" cxnId="{23F56269-37CB-4109-A616-75D0B94022AD}">
      <dgm:prSet/>
      <dgm:spPr/>
      <dgm:t>
        <a:bodyPr/>
        <a:lstStyle/>
        <a:p>
          <a:endParaRPr lang="en-US"/>
        </a:p>
      </dgm:t>
    </dgm:pt>
    <dgm:pt modelId="{4A5EF49A-9FE2-4FE9-B66B-5851F20826CC}" type="sibTrans" cxnId="{23F56269-37CB-4109-A616-75D0B94022AD}">
      <dgm:prSet/>
      <dgm:spPr/>
      <dgm:t>
        <a:bodyPr/>
        <a:lstStyle/>
        <a:p>
          <a:endParaRPr lang="en-US"/>
        </a:p>
      </dgm:t>
    </dgm:pt>
    <dgm:pt modelId="{747B371E-3FB0-4B2D-9672-D7588F592D37}">
      <dgm:prSet/>
      <dgm:spPr/>
      <dgm:t>
        <a:bodyPr/>
        <a:lstStyle/>
        <a:p>
          <a:r>
            <a:rPr lang="en-US"/>
            <a:t>Performance of CTQL at a different phase of training</a:t>
          </a:r>
        </a:p>
      </dgm:t>
    </dgm:pt>
    <dgm:pt modelId="{B4BC9F56-C17D-4750-BAF0-0AEDFB14B7B3}" type="parTrans" cxnId="{0AD8D191-C131-4D5C-84EB-97B715FFC31C}">
      <dgm:prSet/>
      <dgm:spPr/>
      <dgm:t>
        <a:bodyPr/>
        <a:lstStyle/>
        <a:p>
          <a:endParaRPr lang="en-US"/>
        </a:p>
      </dgm:t>
    </dgm:pt>
    <dgm:pt modelId="{4048E074-9F5B-4F94-ADF9-270DE0D4D9FB}" type="sibTrans" cxnId="{0AD8D191-C131-4D5C-84EB-97B715FFC31C}">
      <dgm:prSet/>
      <dgm:spPr/>
      <dgm:t>
        <a:bodyPr/>
        <a:lstStyle/>
        <a:p>
          <a:endParaRPr lang="en-US"/>
        </a:p>
      </dgm:t>
    </dgm:pt>
    <dgm:pt modelId="{C885F6CF-6579-48B9-952B-0BB01E8C6885}" type="pres">
      <dgm:prSet presAssocID="{348403A5-CB30-44FE-BDA1-67DE7C564BF9}" presName="matrix" presStyleCnt="0">
        <dgm:presLayoutVars>
          <dgm:chMax val="1"/>
          <dgm:dir/>
          <dgm:resizeHandles val="exact"/>
        </dgm:presLayoutVars>
      </dgm:prSet>
      <dgm:spPr/>
    </dgm:pt>
    <dgm:pt modelId="{56B7CA0D-2E05-4E48-A80F-E45F4EB3343F}" type="pres">
      <dgm:prSet presAssocID="{348403A5-CB30-44FE-BDA1-67DE7C564BF9}" presName="diamond" presStyleLbl="bgShp" presStyleIdx="0" presStyleCnt="1"/>
      <dgm:spPr/>
    </dgm:pt>
    <dgm:pt modelId="{7F818EF1-CFB3-4B71-997C-E0056DD437D2}" type="pres">
      <dgm:prSet presAssocID="{348403A5-CB30-44FE-BDA1-67DE7C564BF9}" presName="quad1" presStyleLbl="node1" presStyleIdx="0" presStyleCnt="4">
        <dgm:presLayoutVars>
          <dgm:chMax val="0"/>
          <dgm:chPref val="0"/>
          <dgm:bulletEnabled val="1"/>
        </dgm:presLayoutVars>
      </dgm:prSet>
      <dgm:spPr/>
    </dgm:pt>
    <dgm:pt modelId="{03B30B24-AEE4-4F3F-8C40-DA6529FE5579}" type="pres">
      <dgm:prSet presAssocID="{348403A5-CB30-44FE-BDA1-67DE7C564BF9}" presName="quad2" presStyleLbl="node1" presStyleIdx="1" presStyleCnt="4">
        <dgm:presLayoutVars>
          <dgm:chMax val="0"/>
          <dgm:chPref val="0"/>
          <dgm:bulletEnabled val="1"/>
        </dgm:presLayoutVars>
      </dgm:prSet>
      <dgm:spPr/>
    </dgm:pt>
    <dgm:pt modelId="{ABD8C3C3-B78E-4805-A158-F40EE8B96FCC}" type="pres">
      <dgm:prSet presAssocID="{348403A5-CB30-44FE-BDA1-67DE7C564BF9}" presName="quad3" presStyleLbl="node1" presStyleIdx="2" presStyleCnt="4">
        <dgm:presLayoutVars>
          <dgm:chMax val="0"/>
          <dgm:chPref val="0"/>
          <dgm:bulletEnabled val="1"/>
        </dgm:presLayoutVars>
      </dgm:prSet>
      <dgm:spPr/>
    </dgm:pt>
    <dgm:pt modelId="{AF2B72D6-A54B-4442-B9B9-28984C8BF716}" type="pres">
      <dgm:prSet presAssocID="{348403A5-CB30-44FE-BDA1-67DE7C564BF9}" presName="quad4" presStyleLbl="node1" presStyleIdx="3" presStyleCnt="4">
        <dgm:presLayoutVars>
          <dgm:chMax val="0"/>
          <dgm:chPref val="0"/>
          <dgm:bulletEnabled val="1"/>
        </dgm:presLayoutVars>
      </dgm:prSet>
      <dgm:spPr/>
    </dgm:pt>
  </dgm:ptLst>
  <dgm:cxnLst>
    <dgm:cxn modelId="{1D33C10F-5D23-48AF-8DCD-833CCF4E790E}" type="presOf" srcId="{5ABD03C7-E184-4267-9FED-1374E2BAA4EC}" destId="{7F818EF1-CFB3-4B71-997C-E0056DD437D2}" srcOrd="0" destOrd="0" presId="urn:microsoft.com/office/officeart/2005/8/layout/matrix3"/>
    <dgm:cxn modelId="{B31BA81C-6612-4BF3-B237-D97C03969363}" type="presOf" srcId="{747B371E-3FB0-4B2D-9672-D7588F592D37}" destId="{AF2B72D6-A54B-4442-B9B9-28984C8BF716}" srcOrd="0" destOrd="0" presId="urn:microsoft.com/office/officeart/2005/8/layout/matrix3"/>
    <dgm:cxn modelId="{57DCC73C-D523-4930-BBE2-B90C5C60B246}" srcId="{348403A5-CB30-44FE-BDA1-67DE7C564BF9}" destId="{5ABD03C7-E184-4267-9FED-1374E2BAA4EC}" srcOrd="0" destOrd="0" parTransId="{004A3895-448D-4580-94A9-974E210BE4D4}" sibTransId="{84795FE2-2D52-4DB3-BF71-C3C1774B8C0E}"/>
    <dgm:cxn modelId="{7DA1143D-64B5-44F7-8333-5EED426434AD}" type="presOf" srcId="{348403A5-CB30-44FE-BDA1-67DE7C564BF9}" destId="{C885F6CF-6579-48B9-952B-0BB01E8C6885}" srcOrd="0" destOrd="0" presId="urn:microsoft.com/office/officeart/2005/8/layout/matrix3"/>
    <dgm:cxn modelId="{23F56269-37CB-4109-A616-75D0B94022AD}" srcId="{348403A5-CB30-44FE-BDA1-67DE7C564BF9}" destId="{6C62979C-F06C-4C1D-870D-9D3D2A8A8302}" srcOrd="2" destOrd="0" parTransId="{03A2C037-B92D-40F8-B07A-DEBF16489510}" sibTransId="{4A5EF49A-9FE2-4FE9-B66B-5851F20826CC}"/>
    <dgm:cxn modelId="{150BD157-4286-4D5C-A286-B8CE20600717}" srcId="{348403A5-CB30-44FE-BDA1-67DE7C564BF9}" destId="{D805155C-5418-490C-B8C0-CA538BD619AC}" srcOrd="1" destOrd="0" parTransId="{465B5F98-2018-4B9D-9304-5DDA19EE2DBB}" sibTransId="{BF05CF60-155C-4334-949B-7070A814CA3A}"/>
    <dgm:cxn modelId="{D82A1B8F-1391-4565-8F06-BD31270E20B4}" type="presOf" srcId="{D805155C-5418-490C-B8C0-CA538BD619AC}" destId="{03B30B24-AEE4-4F3F-8C40-DA6529FE5579}" srcOrd="0" destOrd="0" presId="urn:microsoft.com/office/officeart/2005/8/layout/matrix3"/>
    <dgm:cxn modelId="{0AD8D191-C131-4D5C-84EB-97B715FFC31C}" srcId="{348403A5-CB30-44FE-BDA1-67DE7C564BF9}" destId="{747B371E-3FB0-4B2D-9672-D7588F592D37}" srcOrd="3" destOrd="0" parTransId="{B4BC9F56-C17D-4750-BAF0-0AEDFB14B7B3}" sibTransId="{4048E074-9F5B-4F94-ADF9-270DE0D4D9FB}"/>
    <dgm:cxn modelId="{306E6AA1-F378-4AC0-ABA5-D62B2574DE29}" type="presOf" srcId="{6C62979C-F06C-4C1D-870D-9D3D2A8A8302}" destId="{ABD8C3C3-B78E-4805-A158-F40EE8B96FCC}" srcOrd="0" destOrd="0" presId="urn:microsoft.com/office/officeart/2005/8/layout/matrix3"/>
    <dgm:cxn modelId="{454A5FB7-B534-4D9D-A5B8-2C90569F168C}" type="presParOf" srcId="{C885F6CF-6579-48B9-952B-0BB01E8C6885}" destId="{56B7CA0D-2E05-4E48-A80F-E45F4EB3343F}" srcOrd="0" destOrd="0" presId="urn:microsoft.com/office/officeart/2005/8/layout/matrix3"/>
    <dgm:cxn modelId="{5CEFB399-FA35-4763-A050-91C8BA5269A3}" type="presParOf" srcId="{C885F6CF-6579-48B9-952B-0BB01E8C6885}" destId="{7F818EF1-CFB3-4B71-997C-E0056DD437D2}" srcOrd="1" destOrd="0" presId="urn:microsoft.com/office/officeart/2005/8/layout/matrix3"/>
    <dgm:cxn modelId="{9884F31E-5F44-4D81-AE56-0A09AB65BD97}" type="presParOf" srcId="{C885F6CF-6579-48B9-952B-0BB01E8C6885}" destId="{03B30B24-AEE4-4F3F-8C40-DA6529FE5579}" srcOrd="2" destOrd="0" presId="urn:microsoft.com/office/officeart/2005/8/layout/matrix3"/>
    <dgm:cxn modelId="{80D7ADA7-7450-4309-BA2E-170342CFC54D}" type="presParOf" srcId="{C885F6CF-6579-48B9-952B-0BB01E8C6885}" destId="{ABD8C3C3-B78E-4805-A158-F40EE8B96FCC}" srcOrd="3" destOrd="0" presId="urn:microsoft.com/office/officeart/2005/8/layout/matrix3"/>
    <dgm:cxn modelId="{2A2734A1-3AC5-4896-B7DA-B53D74850999}" type="presParOf" srcId="{C885F6CF-6579-48B9-952B-0BB01E8C6885}" destId="{AF2B72D6-A54B-4442-B9B9-28984C8BF71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63163-7311-4059-A261-D8B0A529914D}">
      <dsp:nvSpPr>
        <dsp:cNvPr id="0" name=""/>
        <dsp:cNvSpPr/>
      </dsp:nvSpPr>
      <dsp:spPr>
        <a:xfrm>
          <a:off x="5376942" y="1896864"/>
          <a:ext cx="234869" cy="720267"/>
        </a:xfrm>
        <a:custGeom>
          <a:avLst/>
          <a:gdLst/>
          <a:ahLst/>
          <a:cxnLst/>
          <a:rect l="0" t="0" r="0" b="0"/>
          <a:pathLst>
            <a:path>
              <a:moveTo>
                <a:pt x="0" y="0"/>
              </a:moveTo>
              <a:lnTo>
                <a:pt x="0" y="720267"/>
              </a:lnTo>
              <a:lnTo>
                <a:pt x="234869" y="7202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91E8E9-65DF-4195-8397-E4BBD0C238A9}">
      <dsp:nvSpPr>
        <dsp:cNvPr id="0" name=""/>
        <dsp:cNvSpPr/>
      </dsp:nvSpPr>
      <dsp:spPr>
        <a:xfrm>
          <a:off x="4115660" y="783041"/>
          <a:ext cx="1887601" cy="330923"/>
        </a:xfrm>
        <a:custGeom>
          <a:avLst/>
          <a:gdLst/>
          <a:ahLst/>
          <a:cxnLst/>
          <a:rect l="0" t="0" r="0" b="0"/>
          <a:pathLst>
            <a:path>
              <a:moveTo>
                <a:pt x="0" y="0"/>
              </a:moveTo>
              <a:lnTo>
                <a:pt x="0" y="166514"/>
              </a:lnTo>
              <a:lnTo>
                <a:pt x="1887601" y="166514"/>
              </a:lnTo>
              <a:lnTo>
                <a:pt x="1887601" y="3309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AAA936-0E70-4083-B537-5E4755C6B23D}">
      <dsp:nvSpPr>
        <dsp:cNvPr id="0" name=""/>
        <dsp:cNvSpPr/>
      </dsp:nvSpPr>
      <dsp:spPr>
        <a:xfrm>
          <a:off x="3489481" y="1874559"/>
          <a:ext cx="227714" cy="742572"/>
        </a:xfrm>
        <a:custGeom>
          <a:avLst/>
          <a:gdLst/>
          <a:ahLst/>
          <a:cxnLst/>
          <a:rect l="0" t="0" r="0" b="0"/>
          <a:pathLst>
            <a:path>
              <a:moveTo>
                <a:pt x="0" y="0"/>
              </a:moveTo>
              <a:lnTo>
                <a:pt x="0" y="742572"/>
              </a:lnTo>
              <a:lnTo>
                <a:pt x="227714" y="742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601CB3-D2FB-46EF-99DB-7BEC0B8880A8}">
      <dsp:nvSpPr>
        <dsp:cNvPr id="0" name=""/>
        <dsp:cNvSpPr/>
      </dsp:nvSpPr>
      <dsp:spPr>
        <a:xfrm>
          <a:off x="4069940" y="783041"/>
          <a:ext cx="91440" cy="308618"/>
        </a:xfrm>
        <a:custGeom>
          <a:avLst/>
          <a:gdLst/>
          <a:ahLst/>
          <a:cxnLst/>
          <a:rect l="0" t="0" r="0" b="0"/>
          <a:pathLst>
            <a:path>
              <a:moveTo>
                <a:pt x="45720" y="0"/>
              </a:moveTo>
              <a:lnTo>
                <a:pt x="45720" y="144210"/>
              </a:lnTo>
              <a:lnTo>
                <a:pt x="45860" y="144210"/>
              </a:lnTo>
              <a:lnTo>
                <a:pt x="45860" y="308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7FDAF-408D-4391-A62D-E707032B7757}">
      <dsp:nvSpPr>
        <dsp:cNvPr id="0" name=""/>
        <dsp:cNvSpPr/>
      </dsp:nvSpPr>
      <dsp:spPr>
        <a:xfrm>
          <a:off x="1587709" y="1896864"/>
          <a:ext cx="234869" cy="720267"/>
        </a:xfrm>
        <a:custGeom>
          <a:avLst/>
          <a:gdLst/>
          <a:ahLst/>
          <a:cxnLst/>
          <a:rect l="0" t="0" r="0" b="0"/>
          <a:pathLst>
            <a:path>
              <a:moveTo>
                <a:pt x="0" y="0"/>
              </a:moveTo>
              <a:lnTo>
                <a:pt x="0" y="720267"/>
              </a:lnTo>
              <a:lnTo>
                <a:pt x="234869" y="7202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2E5630-06F9-43B9-97BD-F8B93BF8893E}">
      <dsp:nvSpPr>
        <dsp:cNvPr id="0" name=""/>
        <dsp:cNvSpPr/>
      </dsp:nvSpPr>
      <dsp:spPr>
        <a:xfrm>
          <a:off x="2214029" y="783041"/>
          <a:ext cx="1901631" cy="330923"/>
        </a:xfrm>
        <a:custGeom>
          <a:avLst/>
          <a:gdLst/>
          <a:ahLst/>
          <a:cxnLst/>
          <a:rect l="0" t="0" r="0" b="0"/>
          <a:pathLst>
            <a:path>
              <a:moveTo>
                <a:pt x="1901631" y="0"/>
              </a:moveTo>
              <a:lnTo>
                <a:pt x="1901631" y="166514"/>
              </a:lnTo>
              <a:lnTo>
                <a:pt x="0" y="166514"/>
              </a:lnTo>
              <a:lnTo>
                <a:pt x="0" y="3309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AC66B-F634-447E-9249-5AE30FDC9E30}">
      <dsp:nvSpPr>
        <dsp:cNvPr id="0" name=""/>
        <dsp:cNvSpPr/>
      </dsp:nvSpPr>
      <dsp:spPr>
        <a:xfrm>
          <a:off x="3332761" y="141"/>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Machine Learning</a:t>
          </a:r>
        </a:p>
      </dsp:txBody>
      <dsp:txXfrm>
        <a:off x="3332761" y="141"/>
        <a:ext cx="1565798" cy="782899"/>
      </dsp:txXfrm>
    </dsp:sp>
    <dsp:sp modelId="{C4D5560D-711D-49C2-A2C6-1D95EE36626B}">
      <dsp:nvSpPr>
        <dsp:cNvPr id="0" name=""/>
        <dsp:cNvSpPr/>
      </dsp:nvSpPr>
      <dsp:spPr>
        <a:xfrm>
          <a:off x="1431129" y="1113964"/>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Supervised Learning</a:t>
          </a:r>
        </a:p>
      </dsp:txBody>
      <dsp:txXfrm>
        <a:off x="1431129" y="1113964"/>
        <a:ext cx="1565798" cy="782899"/>
      </dsp:txXfrm>
    </dsp:sp>
    <dsp:sp modelId="{EE585B52-9C2A-436A-8CA2-F9B641D816B5}">
      <dsp:nvSpPr>
        <dsp:cNvPr id="0" name=""/>
        <dsp:cNvSpPr/>
      </dsp:nvSpPr>
      <dsp:spPr>
        <a:xfrm>
          <a:off x="1822579" y="2225681"/>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Both Target and Feature available</a:t>
          </a:r>
        </a:p>
      </dsp:txBody>
      <dsp:txXfrm>
        <a:off x="1822579" y="2225681"/>
        <a:ext cx="1565798" cy="782899"/>
      </dsp:txXfrm>
    </dsp:sp>
    <dsp:sp modelId="{A0F7EE0E-34B6-46DF-BD3E-B507AEC5D6BF}">
      <dsp:nvSpPr>
        <dsp:cNvPr id="0" name=""/>
        <dsp:cNvSpPr/>
      </dsp:nvSpPr>
      <dsp:spPr>
        <a:xfrm>
          <a:off x="3332901" y="1091659"/>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Unsupervised Learning</a:t>
          </a:r>
        </a:p>
      </dsp:txBody>
      <dsp:txXfrm>
        <a:off x="3332901" y="1091659"/>
        <a:ext cx="1565798" cy="782899"/>
      </dsp:txXfrm>
    </dsp:sp>
    <dsp:sp modelId="{5285AC1C-032D-48C3-94E3-34E2C4B455BC}">
      <dsp:nvSpPr>
        <dsp:cNvPr id="0" name=""/>
        <dsp:cNvSpPr/>
      </dsp:nvSpPr>
      <dsp:spPr>
        <a:xfrm>
          <a:off x="3717195" y="2225681"/>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Only Feature available</a:t>
          </a:r>
        </a:p>
      </dsp:txBody>
      <dsp:txXfrm>
        <a:off x="3717195" y="2225681"/>
        <a:ext cx="1565798" cy="782899"/>
      </dsp:txXfrm>
    </dsp:sp>
    <dsp:sp modelId="{EF9600BE-6BDC-4F07-87FB-EAECA4402702}">
      <dsp:nvSpPr>
        <dsp:cNvPr id="0" name=""/>
        <dsp:cNvSpPr/>
      </dsp:nvSpPr>
      <dsp:spPr>
        <a:xfrm>
          <a:off x="5220362" y="1113964"/>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Reinforcement Learning</a:t>
          </a:r>
        </a:p>
      </dsp:txBody>
      <dsp:txXfrm>
        <a:off x="5220362" y="1113964"/>
        <a:ext cx="1565798" cy="782899"/>
      </dsp:txXfrm>
    </dsp:sp>
    <dsp:sp modelId="{5F23EB9E-0884-4D88-AB8A-B84E9DC7227A}">
      <dsp:nvSpPr>
        <dsp:cNvPr id="0" name=""/>
        <dsp:cNvSpPr/>
      </dsp:nvSpPr>
      <dsp:spPr>
        <a:xfrm>
          <a:off x="5611812" y="2225681"/>
          <a:ext cx="1565798" cy="7828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Learning using feedback</a:t>
          </a:r>
        </a:p>
        <a:p>
          <a:pPr marL="0" lvl="0" indent="0" algn="ctr" defTabSz="711200">
            <a:lnSpc>
              <a:spcPct val="90000"/>
            </a:lnSpc>
            <a:spcBef>
              <a:spcPct val="0"/>
            </a:spcBef>
            <a:spcAft>
              <a:spcPct val="35000"/>
            </a:spcAft>
            <a:buNone/>
          </a:pPr>
          <a:r>
            <a:rPr lang="en-IN" sz="1600" kern="1200"/>
            <a:t>(Interaction Data)</a:t>
          </a:r>
        </a:p>
      </dsp:txBody>
      <dsp:txXfrm>
        <a:off x="5611812" y="2225681"/>
        <a:ext cx="1565798" cy="782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477EE-CC27-4AA6-857D-B60BAE4DC9C0}">
      <dsp:nvSpPr>
        <dsp:cNvPr id="0" name=""/>
        <dsp:cNvSpPr/>
      </dsp:nvSpPr>
      <dsp:spPr>
        <a:xfrm>
          <a:off x="0" y="515327"/>
          <a:ext cx="2322251" cy="1393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Agent</a:t>
          </a:r>
        </a:p>
        <a:p>
          <a:pPr marL="0" lvl="0" indent="0" algn="ctr" defTabSz="1066800">
            <a:lnSpc>
              <a:spcPct val="90000"/>
            </a:lnSpc>
            <a:spcBef>
              <a:spcPct val="0"/>
            </a:spcBef>
            <a:spcAft>
              <a:spcPct val="35000"/>
            </a:spcAft>
            <a:buNone/>
          </a:pPr>
          <a:r>
            <a:rPr lang="en-US" sz="1500" b="0" i="0" kern="1200"/>
            <a:t>Vehicle’s computer learns how to drive</a:t>
          </a:r>
          <a:endParaRPr lang="en-US" sz="1500" kern="1200"/>
        </a:p>
      </dsp:txBody>
      <dsp:txXfrm>
        <a:off x="0" y="515327"/>
        <a:ext cx="2322251" cy="1393351"/>
      </dsp:txXfrm>
    </dsp:sp>
    <dsp:sp modelId="{5828AA49-D960-478A-8C57-58A8F56A1C44}">
      <dsp:nvSpPr>
        <dsp:cNvPr id="0" name=""/>
        <dsp:cNvSpPr/>
      </dsp:nvSpPr>
      <dsp:spPr>
        <a:xfrm>
          <a:off x="2554477" y="515327"/>
          <a:ext cx="2322251" cy="1393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State</a:t>
          </a:r>
        </a:p>
        <a:p>
          <a:pPr marL="0" lvl="0" indent="0" algn="ctr" defTabSz="1066800">
            <a:lnSpc>
              <a:spcPct val="90000"/>
            </a:lnSpc>
            <a:spcBef>
              <a:spcPct val="0"/>
            </a:spcBef>
            <a:spcAft>
              <a:spcPct val="35000"/>
            </a:spcAft>
            <a:buNone/>
          </a:pPr>
          <a:r>
            <a:rPr lang="en-US" sz="1500" b="0" i="0" kern="1200"/>
            <a:t> Velocity, Position of car using sensor readings from LIDAR, cameras,…</a:t>
          </a:r>
          <a:endParaRPr lang="en-US" sz="1500" kern="1200"/>
        </a:p>
      </dsp:txBody>
      <dsp:txXfrm>
        <a:off x="2554477" y="515327"/>
        <a:ext cx="2322251" cy="1393351"/>
      </dsp:txXfrm>
    </dsp:sp>
    <dsp:sp modelId="{9B80A1B0-7E17-4CF7-83B1-60F32531D6AD}">
      <dsp:nvSpPr>
        <dsp:cNvPr id="0" name=""/>
        <dsp:cNvSpPr/>
      </dsp:nvSpPr>
      <dsp:spPr>
        <a:xfrm>
          <a:off x="5108954" y="515327"/>
          <a:ext cx="2322251" cy="13933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Environment</a:t>
          </a:r>
        </a:p>
        <a:p>
          <a:pPr marL="0" lvl="0" indent="0" algn="ctr" defTabSz="1066800">
            <a:lnSpc>
              <a:spcPct val="90000"/>
            </a:lnSpc>
            <a:spcBef>
              <a:spcPct val="0"/>
            </a:spcBef>
            <a:spcAft>
              <a:spcPct val="35000"/>
            </a:spcAft>
            <a:buNone/>
          </a:pPr>
          <a:r>
            <a:rPr lang="en-US" sz="1500" kern="1200"/>
            <a:t>R</a:t>
          </a:r>
          <a:r>
            <a:rPr lang="en-US" sz="1500" b="0" i="0" kern="1200"/>
            <a:t>epresent road conditions, vehicle position</a:t>
          </a:r>
          <a:endParaRPr lang="en-US" sz="1500" kern="1200"/>
        </a:p>
      </dsp:txBody>
      <dsp:txXfrm>
        <a:off x="5108954" y="515327"/>
        <a:ext cx="2322251" cy="1393351"/>
      </dsp:txXfrm>
    </dsp:sp>
    <dsp:sp modelId="{FD0B19E7-BDE0-4D17-A641-A527D9568CEF}">
      <dsp:nvSpPr>
        <dsp:cNvPr id="0" name=""/>
        <dsp:cNvSpPr/>
      </dsp:nvSpPr>
      <dsp:spPr>
        <a:xfrm>
          <a:off x="0" y="2140903"/>
          <a:ext cx="2322251" cy="13933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Action</a:t>
          </a:r>
        </a:p>
        <a:p>
          <a:pPr marL="0" lvl="0" indent="0" algn="ctr" defTabSz="1066800">
            <a:lnSpc>
              <a:spcPct val="90000"/>
            </a:lnSpc>
            <a:spcBef>
              <a:spcPct val="0"/>
            </a:spcBef>
            <a:spcAft>
              <a:spcPct val="35000"/>
            </a:spcAft>
            <a:buNone/>
          </a:pPr>
          <a:r>
            <a:rPr lang="en-US" sz="1600" b="0" i="0" kern="1200"/>
            <a:t>Generating steering, braking, throttle commands,... </a:t>
          </a:r>
          <a:endParaRPr lang="en-US" sz="1600" kern="1200"/>
        </a:p>
      </dsp:txBody>
      <dsp:txXfrm>
        <a:off x="0" y="2140903"/>
        <a:ext cx="2322251" cy="1393351"/>
      </dsp:txXfrm>
    </dsp:sp>
    <dsp:sp modelId="{E219A33E-C0A2-4C14-B2BD-446DD8D04F7A}">
      <dsp:nvSpPr>
        <dsp:cNvPr id="0" name=""/>
        <dsp:cNvSpPr/>
      </dsp:nvSpPr>
      <dsp:spPr>
        <a:xfrm>
          <a:off x="2554477" y="2140903"/>
          <a:ext cx="2322251" cy="13933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Policy</a:t>
          </a:r>
        </a:p>
        <a:p>
          <a:pPr marL="0" lvl="0" indent="0" algn="ctr" defTabSz="1066800">
            <a:lnSpc>
              <a:spcPct val="90000"/>
            </a:lnSpc>
            <a:spcBef>
              <a:spcPct val="0"/>
            </a:spcBef>
            <a:spcAft>
              <a:spcPct val="35000"/>
            </a:spcAft>
            <a:buNone/>
          </a:pPr>
          <a:r>
            <a:rPr lang="en-US" sz="1600" b="0" i="0" kern="1200"/>
            <a:t>Internal state-to-action mapping... </a:t>
          </a:r>
          <a:endParaRPr lang="en-US" sz="1600" kern="1200"/>
        </a:p>
      </dsp:txBody>
      <dsp:txXfrm>
        <a:off x="2554477" y="2140903"/>
        <a:ext cx="2322251" cy="1393351"/>
      </dsp:txXfrm>
    </dsp:sp>
    <dsp:sp modelId="{BDB81EF2-40EF-478D-A65D-76D3E3981E28}">
      <dsp:nvSpPr>
        <dsp:cNvPr id="0" name=""/>
        <dsp:cNvSpPr/>
      </dsp:nvSpPr>
      <dsp:spPr>
        <a:xfrm>
          <a:off x="5108954" y="2140903"/>
          <a:ext cx="2322251" cy="1393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Reward</a:t>
          </a:r>
        </a:p>
        <a:p>
          <a:pPr marL="0" lvl="0" indent="0" algn="ctr" defTabSz="1066800">
            <a:lnSpc>
              <a:spcPct val="90000"/>
            </a:lnSpc>
            <a:spcBef>
              <a:spcPct val="0"/>
            </a:spcBef>
            <a:spcAft>
              <a:spcPct val="35000"/>
            </a:spcAft>
            <a:buNone/>
          </a:pPr>
          <a:r>
            <a:rPr lang="en-US" sz="1600" b="0" i="0" kern="1200"/>
            <a:t>that tries to optimize, e.g., lap time &amp; fuel efficiency</a:t>
          </a:r>
          <a:endParaRPr lang="en-US" sz="1600" kern="1200"/>
        </a:p>
      </dsp:txBody>
      <dsp:txXfrm>
        <a:off x="5108954" y="2140903"/>
        <a:ext cx="2322251" cy="1393351"/>
      </dsp:txXfrm>
    </dsp:sp>
    <dsp:sp modelId="{40F487B5-FB75-41D5-BA2A-D2E35C882B7A}">
      <dsp:nvSpPr>
        <dsp:cNvPr id="0" name=""/>
        <dsp:cNvSpPr/>
      </dsp:nvSpPr>
      <dsp:spPr>
        <a:xfrm>
          <a:off x="2554477" y="3766479"/>
          <a:ext cx="2322251" cy="1393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The policy is updated through repeated trial-and-error by a reinforcement learning algorithm</a:t>
          </a:r>
          <a:endParaRPr lang="en-US" sz="1800" kern="1200"/>
        </a:p>
      </dsp:txBody>
      <dsp:txXfrm>
        <a:off x="2554477" y="3766479"/>
        <a:ext cx="2322251" cy="1393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743D5-DAF2-4F79-A5F7-AAD17B60F4E3}">
      <dsp:nvSpPr>
        <dsp:cNvPr id="0" name=""/>
        <dsp:cNvSpPr/>
      </dsp:nvSpPr>
      <dsp:spPr>
        <a:xfrm>
          <a:off x="0" y="51848"/>
          <a:ext cx="10515600" cy="20849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It provides agents with the capability of learning to act optimally in Markovian domains by experiencing the consequences of actions, without requiring them to build maps of the domains.</a:t>
          </a:r>
        </a:p>
        <a:p>
          <a:pPr marL="0" lvl="0" indent="0" algn="l" defTabSz="1200150">
            <a:lnSpc>
              <a:spcPct val="90000"/>
            </a:lnSpc>
            <a:spcBef>
              <a:spcPct val="0"/>
            </a:spcBef>
            <a:spcAft>
              <a:spcPct val="35000"/>
            </a:spcAft>
            <a:buNone/>
          </a:pPr>
          <a:r>
            <a:rPr lang="en-IN" sz="2700" kern="1200"/>
            <a:t>(Watkins, 1989) </a:t>
          </a:r>
          <a:endParaRPr lang="en-US" sz="2700" kern="1200"/>
        </a:p>
      </dsp:txBody>
      <dsp:txXfrm>
        <a:off x="101778" y="153626"/>
        <a:ext cx="10312044" cy="1881384"/>
      </dsp:txXfrm>
    </dsp:sp>
    <dsp:sp modelId="{C7C7F5BD-47C2-4D29-8C17-81143906293F}">
      <dsp:nvSpPr>
        <dsp:cNvPr id="0" name=""/>
        <dsp:cNvSpPr/>
      </dsp:nvSpPr>
      <dsp:spPr>
        <a:xfrm>
          <a:off x="0" y="2214549"/>
          <a:ext cx="10515600" cy="20849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The Markov property states that the conditional probability distribution for the system at the next step (and in fact at all future steps) depends only on the current state of the system</a:t>
          </a:r>
          <a:endParaRPr lang="en-US" sz="2700" kern="1200"/>
        </a:p>
      </dsp:txBody>
      <dsp:txXfrm>
        <a:off x="101778" y="2316327"/>
        <a:ext cx="10312044" cy="1881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E8076-7F68-47B9-84FC-C8A595879198}">
      <dsp:nvSpPr>
        <dsp:cNvPr id="0" name=""/>
        <dsp:cNvSpPr/>
      </dsp:nvSpPr>
      <dsp:spPr>
        <a:xfrm>
          <a:off x="0" y="0"/>
          <a:ext cx="5409590" cy="16541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Define Environment</a:t>
          </a:r>
        </a:p>
        <a:p>
          <a:pPr marL="0" lvl="0" indent="0" algn="l" defTabSz="1111250">
            <a:lnSpc>
              <a:spcPct val="90000"/>
            </a:lnSpc>
            <a:spcBef>
              <a:spcPct val="0"/>
            </a:spcBef>
            <a:spcAft>
              <a:spcPct val="35000"/>
            </a:spcAft>
            <a:buNone/>
          </a:pPr>
          <a:r>
            <a:rPr lang="en-IN" sz="2500" kern="1200"/>
            <a:t>Initialize Q-Table</a:t>
          </a:r>
          <a:endParaRPr lang="en-US" sz="2500" kern="1200"/>
        </a:p>
      </dsp:txBody>
      <dsp:txXfrm>
        <a:off x="48448" y="48448"/>
        <a:ext cx="3624634" cy="1557253"/>
      </dsp:txXfrm>
    </dsp:sp>
    <dsp:sp modelId="{DE89804D-1D2C-4608-A20B-262B17174C00}">
      <dsp:nvSpPr>
        <dsp:cNvPr id="0" name=""/>
        <dsp:cNvSpPr/>
      </dsp:nvSpPr>
      <dsp:spPr>
        <a:xfrm>
          <a:off x="477316" y="1929841"/>
          <a:ext cx="5409590" cy="165414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Exploration</a:t>
          </a:r>
        </a:p>
        <a:p>
          <a:pPr marL="0" lvl="0" indent="0" algn="l" defTabSz="1111250">
            <a:lnSpc>
              <a:spcPct val="90000"/>
            </a:lnSpc>
            <a:spcBef>
              <a:spcPct val="0"/>
            </a:spcBef>
            <a:spcAft>
              <a:spcPct val="35000"/>
            </a:spcAft>
            <a:buNone/>
          </a:pPr>
          <a:r>
            <a:rPr lang="en-US" sz="2500" kern="1200"/>
            <a:t>Exploitation</a:t>
          </a:r>
        </a:p>
        <a:p>
          <a:pPr marL="0" lvl="0" indent="0" algn="l" defTabSz="1111250">
            <a:lnSpc>
              <a:spcPct val="90000"/>
            </a:lnSpc>
            <a:spcBef>
              <a:spcPct val="0"/>
            </a:spcBef>
            <a:spcAft>
              <a:spcPct val="35000"/>
            </a:spcAft>
            <a:buNone/>
          </a:pPr>
          <a:r>
            <a:rPr lang="en-US" sz="2500" kern="1200"/>
            <a:t>Update Q-Table</a:t>
          </a:r>
        </a:p>
      </dsp:txBody>
      <dsp:txXfrm>
        <a:off x="525764" y="1978289"/>
        <a:ext cx="3760180" cy="1557253"/>
      </dsp:txXfrm>
    </dsp:sp>
    <dsp:sp modelId="{9EB2B61D-D038-42F5-B0E5-F7A5FCA995AA}">
      <dsp:nvSpPr>
        <dsp:cNvPr id="0" name=""/>
        <dsp:cNvSpPr/>
      </dsp:nvSpPr>
      <dsp:spPr>
        <a:xfrm>
          <a:off x="954633" y="3859682"/>
          <a:ext cx="5409590" cy="16541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Terminate Episode if encounter terminal state</a:t>
          </a:r>
        </a:p>
      </dsp:txBody>
      <dsp:txXfrm>
        <a:off x="1003081" y="3908130"/>
        <a:ext cx="3760180" cy="1557253"/>
      </dsp:txXfrm>
    </dsp:sp>
    <dsp:sp modelId="{BE8EF37C-CFC7-4C92-9C65-C4D5E4E12ADF}">
      <dsp:nvSpPr>
        <dsp:cNvPr id="0" name=""/>
        <dsp:cNvSpPr/>
      </dsp:nvSpPr>
      <dsp:spPr>
        <a:xfrm>
          <a:off x="4334393" y="1254396"/>
          <a:ext cx="1075197" cy="107519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76312" y="1254396"/>
        <a:ext cx="591359" cy="809086"/>
      </dsp:txXfrm>
    </dsp:sp>
    <dsp:sp modelId="{F518C1DF-0D04-4AE4-BB78-E43DA336C270}">
      <dsp:nvSpPr>
        <dsp:cNvPr id="0" name=""/>
        <dsp:cNvSpPr/>
      </dsp:nvSpPr>
      <dsp:spPr>
        <a:xfrm>
          <a:off x="4811709" y="3173210"/>
          <a:ext cx="1075197" cy="107519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53628" y="3173210"/>
        <a:ext cx="591359" cy="809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77FC3-A5B1-4C11-89FB-FB12E899EBC8}">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51631-3E57-4A19-99DB-76242C33A5A4}">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An </a:t>
          </a:r>
          <a:r>
            <a:rPr lang="en-IN" sz="3000" b="1" kern="1200"/>
            <a:t>episode</a:t>
          </a:r>
          <a:r>
            <a:rPr lang="en-IN" sz="3000" kern="1200"/>
            <a:t> consists of training phase between the start of the agent from initial state to agent ending in any terminal state</a:t>
          </a:r>
          <a:endParaRPr lang="en-US" sz="3000" kern="1200"/>
        </a:p>
      </dsp:txBody>
      <dsp:txXfrm>
        <a:off x="0" y="2703"/>
        <a:ext cx="6900512" cy="1843578"/>
      </dsp:txXfrm>
    </dsp:sp>
    <dsp:sp modelId="{E6612332-0312-4523-B6ED-B819B4A53618}">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A9F5A-93D1-4E52-9178-EF6A45C6E4C5}">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kern="1200"/>
            <a:t>Terminal state </a:t>
          </a:r>
          <a:r>
            <a:rPr lang="en-IN" sz="3000" kern="1200"/>
            <a:t>is either an undesirable state or the final goal state after this step we stop out agent</a:t>
          </a:r>
          <a:endParaRPr lang="en-US" sz="3000" kern="1200"/>
        </a:p>
      </dsp:txBody>
      <dsp:txXfrm>
        <a:off x="0" y="1846281"/>
        <a:ext cx="6900512" cy="1843578"/>
      </dsp:txXfrm>
    </dsp:sp>
    <dsp:sp modelId="{B72BAAA4-ABCD-40F6-AD1D-D1163E275F32}">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31332-7186-4D54-9D5B-5B9342B6D3BA}">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kern="1200"/>
            <a:t>In a </a:t>
          </a:r>
          <a:r>
            <a:rPr lang="en-IN" sz="3000" b="1" kern="1200"/>
            <a:t>session</a:t>
          </a:r>
          <a:r>
            <a:rPr lang="en-IN" sz="3000" kern="1200"/>
            <a:t> we train the model for multiple episode so that it explore maximum states and action</a:t>
          </a:r>
          <a:endParaRPr lang="en-US" sz="3000" kern="1200"/>
        </a:p>
      </dsp:txBody>
      <dsp:txXfrm>
        <a:off x="0" y="3689859"/>
        <a:ext cx="6900512" cy="18435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08B56-2EE7-4321-9B2A-0CDD429CF0C9}">
      <dsp:nvSpPr>
        <dsp:cNvPr id="0" name=""/>
        <dsp:cNvSpPr/>
      </dsp:nvSpPr>
      <dsp:spPr>
        <a:xfrm>
          <a:off x="2987873" y="0"/>
          <a:ext cx="5653115" cy="480453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86767-2F31-4623-9FDB-0D57A9CA036D}">
      <dsp:nvSpPr>
        <dsp:cNvPr id="0" name=""/>
        <dsp:cNvSpPr/>
      </dsp:nvSpPr>
      <dsp:spPr>
        <a:xfrm>
          <a:off x="3868593" y="456431"/>
          <a:ext cx="1873769" cy="18737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Longer training phases</a:t>
          </a:r>
          <a:endParaRPr lang="en-US" sz="2000" kern="1200"/>
        </a:p>
      </dsp:txBody>
      <dsp:txXfrm>
        <a:off x="3960063" y="547901"/>
        <a:ext cx="1690829" cy="1690829"/>
      </dsp:txXfrm>
    </dsp:sp>
    <dsp:sp modelId="{2AE1394F-07EA-4632-AEC6-3E3067C49DFE}">
      <dsp:nvSpPr>
        <dsp:cNvPr id="0" name=""/>
        <dsp:cNvSpPr/>
      </dsp:nvSpPr>
      <dsp:spPr>
        <a:xfrm>
          <a:off x="5886499" y="456431"/>
          <a:ext cx="1873769" cy="187376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Unsafe situation on failure</a:t>
          </a:r>
          <a:endParaRPr lang="en-US" sz="2000" kern="1200"/>
        </a:p>
      </dsp:txBody>
      <dsp:txXfrm>
        <a:off x="5977969" y="547901"/>
        <a:ext cx="1690829" cy="1690829"/>
      </dsp:txXfrm>
    </dsp:sp>
    <dsp:sp modelId="{B8F2D4D5-DF04-4596-9E31-25D6C769BD4E}">
      <dsp:nvSpPr>
        <dsp:cNvPr id="0" name=""/>
        <dsp:cNvSpPr/>
      </dsp:nvSpPr>
      <dsp:spPr>
        <a:xfrm>
          <a:off x="3868593" y="2474337"/>
          <a:ext cx="1873769" cy="187376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Requires a dense discretization </a:t>
          </a:r>
          <a:endParaRPr lang="en-US" sz="2000" kern="1200"/>
        </a:p>
      </dsp:txBody>
      <dsp:txXfrm>
        <a:off x="3960063" y="2565807"/>
        <a:ext cx="1690829" cy="1690829"/>
      </dsp:txXfrm>
    </dsp:sp>
    <dsp:sp modelId="{03ACF4CA-9DB2-4D79-B3C2-73F912C527F0}">
      <dsp:nvSpPr>
        <dsp:cNvPr id="0" name=""/>
        <dsp:cNvSpPr/>
      </dsp:nvSpPr>
      <dsp:spPr>
        <a:xfrm>
          <a:off x="5886499" y="2474337"/>
          <a:ext cx="1873769" cy="18737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Errors due to function approximation</a:t>
          </a:r>
          <a:endParaRPr lang="en-US" sz="2000" kern="1200"/>
        </a:p>
      </dsp:txBody>
      <dsp:txXfrm>
        <a:off x="5977969" y="2565807"/>
        <a:ext cx="1690829" cy="16908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CA0D-2E05-4E48-A80F-E45F4EB3343F}">
      <dsp:nvSpPr>
        <dsp:cNvPr id="0" name=""/>
        <dsp:cNvSpPr/>
      </dsp:nvSpPr>
      <dsp:spPr>
        <a:xfrm>
          <a:off x="379476" y="0"/>
          <a:ext cx="5504687" cy="55046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18EF1-CFB3-4B71-997C-E0056DD437D2}">
      <dsp:nvSpPr>
        <dsp:cNvPr id="0" name=""/>
        <dsp:cNvSpPr/>
      </dsp:nvSpPr>
      <dsp:spPr>
        <a:xfrm>
          <a:off x="902421" y="522945"/>
          <a:ext cx="2146828" cy="214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CTQL on continuous state space and continuous action space</a:t>
          </a:r>
        </a:p>
      </dsp:txBody>
      <dsp:txXfrm>
        <a:off x="1007221" y="627745"/>
        <a:ext cx="1937228" cy="1937228"/>
      </dsp:txXfrm>
    </dsp:sp>
    <dsp:sp modelId="{03B30B24-AEE4-4F3F-8C40-DA6529FE5579}">
      <dsp:nvSpPr>
        <dsp:cNvPr id="0" name=""/>
        <dsp:cNvSpPr/>
      </dsp:nvSpPr>
      <dsp:spPr>
        <a:xfrm>
          <a:off x="3214390" y="522945"/>
          <a:ext cx="2146828" cy="214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Variation of average reward with switching condition</a:t>
          </a:r>
        </a:p>
      </dsp:txBody>
      <dsp:txXfrm>
        <a:off x="3319190" y="627745"/>
        <a:ext cx="1937228" cy="1937228"/>
      </dsp:txXfrm>
    </dsp:sp>
    <dsp:sp modelId="{ABD8C3C3-B78E-4805-A158-F40EE8B96FCC}">
      <dsp:nvSpPr>
        <dsp:cNvPr id="0" name=""/>
        <dsp:cNvSpPr/>
      </dsp:nvSpPr>
      <dsp:spPr>
        <a:xfrm>
          <a:off x="902421" y="2834914"/>
          <a:ext cx="2146828" cy="214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Performance of CTQL on various control parameters</a:t>
          </a:r>
        </a:p>
      </dsp:txBody>
      <dsp:txXfrm>
        <a:off x="1007221" y="2939714"/>
        <a:ext cx="1937228" cy="1937228"/>
      </dsp:txXfrm>
    </dsp:sp>
    <dsp:sp modelId="{AF2B72D6-A54B-4442-B9B9-28984C8BF716}">
      <dsp:nvSpPr>
        <dsp:cNvPr id="0" name=""/>
        <dsp:cNvSpPr/>
      </dsp:nvSpPr>
      <dsp:spPr>
        <a:xfrm>
          <a:off x="3214390" y="2834914"/>
          <a:ext cx="2146828" cy="214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Performance of CTQL at a different phase of training</a:t>
          </a:r>
        </a:p>
      </dsp:txBody>
      <dsp:txXfrm>
        <a:off x="3319190" y="2939714"/>
        <a:ext cx="1937228" cy="19372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9A8A8-34A5-4582-B030-2B4F90D417C6}" type="datetimeFigureOut">
              <a:rPr lang="en-IN" smtClean="0"/>
              <a:t>12-12-2022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621D2-2ABF-4EF1-8FA8-87C6F98FEAAA}" type="slidenum">
              <a:rPr lang="en-IN" smtClean="0"/>
              <a:t>‹#›</a:t>
            </a:fld>
            <a:endParaRPr lang="en-IN"/>
          </a:p>
        </p:txBody>
      </p:sp>
    </p:spTree>
    <p:extLst>
      <p:ext uri="{BB962C8B-B14F-4D97-AF65-F5344CB8AC3E}">
        <p14:creationId xmlns:p14="http://schemas.microsoft.com/office/powerpoint/2010/main" val="4214867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39621D2-2ABF-4EF1-8FA8-87C6F98FEAAA}" type="slidenum">
              <a:rPr lang="en-IN" smtClean="0"/>
              <a:t>12</a:t>
            </a:fld>
            <a:endParaRPr lang="en-IN"/>
          </a:p>
        </p:txBody>
      </p:sp>
    </p:spTree>
    <p:extLst>
      <p:ext uri="{BB962C8B-B14F-4D97-AF65-F5344CB8AC3E}">
        <p14:creationId xmlns:p14="http://schemas.microsoft.com/office/powerpoint/2010/main" val="348070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113657-8094-4522-81CF-8284EB9FFCB0}"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238704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13657-8094-4522-81CF-8284EB9FFCB0}"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371707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13657-8094-4522-81CF-8284EB9FFCB0}"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2116073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113657-8094-4522-81CF-8284EB9FFCB0}" type="datetimeFigureOut">
              <a:rPr lang="en-IN" smtClean="0"/>
              <a:t>12-12-2022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426279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13657-8094-4522-81CF-8284EB9FFCB0}"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9168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13657-8094-4522-81CF-8284EB9FFCB0}"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423704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113657-8094-4522-81CF-8284EB9FFCB0}"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277060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113657-8094-4522-81CF-8284EB9FFCB0}"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348346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113657-8094-4522-81CF-8284EB9FFCB0}" type="datetimeFigureOut">
              <a:rPr lang="en-IN" smtClean="0"/>
              <a:t>12-12-2022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385651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13657-8094-4522-81CF-8284EB9FFCB0}" type="datetimeFigureOut">
              <a:rPr lang="en-IN" smtClean="0"/>
              <a:t>12-12-2022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29751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113657-8094-4522-81CF-8284EB9FFCB0}"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383090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113657-8094-4522-81CF-8284EB9FFCB0}"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F028C0-CE69-4C74-BAF3-1DB852CC830B}" type="slidenum">
              <a:rPr lang="en-IN" smtClean="0"/>
              <a:t>‹#›</a:t>
            </a:fld>
            <a:endParaRPr lang="en-IN"/>
          </a:p>
        </p:txBody>
      </p:sp>
    </p:spTree>
    <p:extLst>
      <p:ext uri="{BB962C8B-B14F-4D97-AF65-F5344CB8AC3E}">
        <p14:creationId xmlns:p14="http://schemas.microsoft.com/office/powerpoint/2010/main" val="416635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13657-8094-4522-81CF-8284EB9FFCB0}" type="datetimeFigureOut">
              <a:rPr lang="en-IN" smtClean="0"/>
              <a:t>12-12-2022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028C0-CE69-4C74-BAF3-1DB852CC830B}" type="slidenum">
              <a:rPr lang="en-IN" smtClean="0"/>
              <a:t>‹#›</a:t>
            </a:fld>
            <a:endParaRPr lang="en-IN"/>
          </a:p>
        </p:txBody>
      </p:sp>
    </p:spTree>
    <p:extLst>
      <p:ext uri="{BB962C8B-B14F-4D97-AF65-F5344CB8AC3E}">
        <p14:creationId xmlns:p14="http://schemas.microsoft.com/office/powerpoint/2010/main" val="289342052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35805245_Q-Learning_Algorithms_A_Comprehensive_Classification_and_Applications"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researchgate.net/scientific-contributions/Myeonghwi-Kim-2148840180" TargetMode="External"/><Relationship Id="rId4" Type="http://schemas.openxmlformats.org/officeDocument/2006/relationships/hyperlink" Target="https://www.researchgate.net/scientific-contributions/Beakcheol-Jang-6985601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7.png"/><Relationship Id="rId7" Type="http://schemas.openxmlformats.org/officeDocument/2006/relationships/package" Target="../embeddings/Microsoft_Excel_Worksheet1.xlsx"/><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12.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omplex maths formulae on a blackboard">
            <a:extLst>
              <a:ext uri="{FF2B5EF4-FFF2-40B4-BE49-F238E27FC236}">
                <a16:creationId xmlns:a16="http://schemas.microsoft.com/office/drawing/2014/main" id="{B0B0690E-E22F-1F47-9C44-BF089C55B4DD}"/>
              </a:ext>
            </a:extLst>
          </p:cNvPr>
          <p:cNvPicPr>
            <a:picLocks noChangeAspect="1"/>
          </p:cNvPicPr>
          <p:nvPr/>
        </p:nvPicPr>
        <p:blipFill rotWithShape="1">
          <a:blip r:embed="rId2"/>
          <a:srcRect r="7727" b="-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8076F-4B22-3E22-15DE-AD4E54C4C592}"/>
              </a:ext>
            </a:extLst>
          </p:cNvPr>
          <p:cNvSpPr>
            <a:spLocks noGrp="1"/>
          </p:cNvSpPr>
          <p:nvPr>
            <p:ph type="ctrTitle"/>
          </p:nvPr>
        </p:nvSpPr>
        <p:spPr>
          <a:xfrm>
            <a:off x="477981" y="1122363"/>
            <a:ext cx="4023360" cy="3204134"/>
          </a:xfrm>
        </p:spPr>
        <p:txBody>
          <a:bodyPr anchor="b">
            <a:normAutofit/>
          </a:bodyPr>
          <a:lstStyle/>
          <a:p>
            <a:pPr algn="l"/>
            <a:r>
              <a:rPr lang="en-IN" sz="4800"/>
              <a:t>	</a:t>
            </a:r>
            <a:endParaRPr lang="en-IN" sz="4800" dirty="0"/>
          </a:p>
        </p:txBody>
      </p:sp>
      <p:sp>
        <p:nvSpPr>
          <p:cNvPr id="3" name="Subtitle 2">
            <a:extLst>
              <a:ext uri="{FF2B5EF4-FFF2-40B4-BE49-F238E27FC236}">
                <a16:creationId xmlns:a16="http://schemas.microsoft.com/office/drawing/2014/main" id="{CF196731-7066-E968-E571-7ED16B034896}"/>
              </a:ext>
            </a:extLst>
          </p:cNvPr>
          <p:cNvSpPr>
            <a:spLocks noGrp="1"/>
          </p:cNvSpPr>
          <p:nvPr>
            <p:ph type="subTitle" idx="1"/>
          </p:nvPr>
        </p:nvSpPr>
        <p:spPr>
          <a:xfrm>
            <a:off x="477980" y="4872922"/>
            <a:ext cx="4505500" cy="1208141"/>
          </a:xfrm>
        </p:spPr>
        <p:txBody>
          <a:bodyPr>
            <a:normAutofit/>
          </a:bodyPr>
          <a:lstStyle/>
          <a:p>
            <a:pPr algn="l"/>
            <a:endParaRPr lang="en-IN" sz="28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65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2C88-C8D7-8FA8-CA3D-6C5EC25FDAD6}"/>
              </a:ext>
            </a:extLst>
          </p:cNvPr>
          <p:cNvSpPr>
            <a:spLocks noGrp="1"/>
          </p:cNvSpPr>
          <p:nvPr>
            <p:ph type="title"/>
          </p:nvPr>
        </p:nvSpPr>
        <p:spPr>
          <a:xfrm>
            <a:off x="959359" y="269423"/>
            <a:ext cx="4087999" cy="993779"/>
          </a:xfrm>
        </p:spPr>
        <p:txBody>
          <a:bodyPr>
            <a:normAutofit/>
          </a:bodyPr>
          <a:lstStyle/>
          <a:p>
            <a:r>
              <a:rPr lang="en-IN" sz="4400"/>
              <a:t>Q-Learning</a:t>
            </a:r>
          </a:p>
        </p:txBody>
      </p:sp>
      <p:sp>
        <p:nvSpPr>
          <p:cNvPr id="12" name="Text Placeholder 11">
            <a:extLst>
              <a:ext uri="{FF2B5EF4-FFF2-40B4-BE49-F238E27FC236}">
                <a16:creationId xmlns:a16="http://schemas.microsoft.com/office/drawing/2014/main" id="{1F41921F-6FBF-2522-34CD-BF232560E08C}"/>
              </a:ext>
            </a:extLst>
          </p:cNvPr>
          <p:cNvSpPr>
            <a:spLocks noGrp="1"/>
          </p:cNvSpPr>
          <p:nvPr>
            <p:ph type="body" sz="half" idx="2"/>
          </p:nvPr>
        </p:nvSpPr>
        <p:spPr>
          <a:xfrm>
            <a:off x="267629" y="2598964"/>
            <a:ext cx="6713034" cy="3353666"/>
          </a:xfrm>
        </p:spPr>
        <p:txBody>
          <a:bodyPr>
            <a:noAutofit/>
          </a:bodyPr>
          <a:lstStyle/>
          <a:p>
            <a:pPr marL="285750" indent="-285750">
              <a:buFont typeface="Arial" panose="020B0604020202020204" pitchFamily="34" charset="0"/>
              <a:buChar char="•"/>
            </a:pPr>
            <a:r>
              <a:rPr lang="en-IN" sz="2800" b="1"/>
              <a:t>Model Free </a:t>
            </a:r>
            <a:r>
              <a:rPr lang="en-IN" sz="2800"/>
              <a:t>Reinforcement Learning</a:t>
            </a:r>
          </a:p>
          <a:p>
            <a:pPr marL="285750" indent="-285750">
              <a:buFont typeface="Arial" panose="020B0604020202020204" pitchFamily="34" charset="0"/>
              <a:buChar char="•"/>
            </a:pPr>
            <a:r>
              <a:rPr lang="en-IN" sz="2800" b="1"/>
              <a:t>Value-Based</a:t>
            </a:r>
            <a:r>
              <a:rPr lang="en-IN" sz="2800"/>
              <a:t> Reinforcement Learning i.e. we need a value-table (Q-Table)</a:t>
            </a:r>
          </a:p>
          <a:p>
            <a:pPr marL="285750" indent="-285750">
              <a:buFont typeface="Arial" panose="020B0604020202020204" pitchFamily="34" charset="0"/>
              <a:buChar char="•"/>
            </a:pPr>
            <a:r>
              <a:rPr lang="en-IN" sz="2800"/>
              <a:t>Observation or State Space: </a:t>
            </a:r>
            <a:r>
              <a:rPr lang="en-IN" sz="2800" b="1"/>
              <a:t>Continuous/Discrete</a:t>
            </a:r>
          </a:p>
          <a:p>
            <a:pPr marL="285750" indent="-285750">
              <a:buFont typeface="Arial" panose="020B0604020202020204" pitchFamily="34" charset="0"/>
              <a:buChar char="•"/>
            </a:pPr>
            <a:r>
              <a:rPr lang="en-IN" sz="2800"/>
              <a:t>Action Space: </a:t>
            </a:r>
            <a:r>
              <a:rPr lang="en-IN" sz="2800" b="1"/>
              <a:t>Discrete</a:t>
            </a:r>
          </a:p>
        </p:txBody>
      </p:sp>
      <p:sp>
        <p:nvSpPr>
          <p:cNvPr id="4" name="Oval 3">
            <a:extLst>
              <a:ext uri="{FF2B5EF4-FFF2-40B4-BE49-F238E27FC236}">
                <a16:creationId xmlns:a16="http://schemas.microsoft.com/office/drawing/2014/main" id="{5B12A8C1-F243-7BB0-2740-1AF477774D9B}"/>
              </a:ext>
            </a:extLst>
          </p:cNvPr>
          <p:cNvSpPr/>
          <p:nvPr/>
        </p:nvSpPr>
        <p:spPr>
          <a:xfrm>
            <a:off x="7254806" y="567198"/>
            <a:ext cx="3977835" cy="2078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400">
              <a:latin typeface="Comic Sans MS" panose="030F0702030302020204" pitchFamily="66" charset="0"/>
            </a:endParaRPr>
          </a:p>
        </p:txBody>
      </p:sp>
      <p:sp>
        <p:nvSpPr>
          <p:cNvPr id="9" name="Oval 8">
            <a:extLst>
              <a:ext uri="{FF2B5EF4-FFF2-40B4-BE49-F238E27FC236}">
                <a16:creationId xmlns:a16="http://schemas.microsoft.com/office/drawing/2014/main" id="{E73EA80B-1ECC-B554-2181-14582755D59B}"/>
              </a:ext>
            </a:extLst>
          </p:cNvPr>
          <p:cNvSpPr/>
          <p:nvPr/>
        </p:nvSpPr>
        <p:spPr>
          <a:xfrm>
            <a:off x="7082580" y="3069020"/>
            <a:ext cx="4150061" cy="335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6E362B1-0707-AE78-16CA-5959A0754A2A}"/>
              </a:ext>
            </a:extLst>
          </p:cNvPr>
          <p:cNvSpPr txBox="1"/>
          <p:nvPr/>
        </p:nvSpPr>
        <p:spPr>
          <a:xfrm>
            <a:off x="7617813" y="1448076"/>
            <a:ext cx="3200399" cy="830997"/>
          </a:xfrm>
          <a:prstGeom prst="rect">
            <a:avLst/>
          </a:prstGeom>
          <a:noFill/>
        </p:spPr>
        <p:txBody>
          <a:bodyPr wrap="square" rtlCol="0">
            <a:spAutoFit/>
          </a:bodyPr>
          <a:lstStyle/>
          <a:p>
            <a:pPr algn="ctr"/>
            <a:r>
              <a:rPr lang="en-IN" sz="2400">
                <a:latin typeface="Comic Sans MS" panose="030F0702030302020204" pitchFamily="66" charset="0"/>
              </a:rPr>
              <a:t>Action = F(State observations)</a:t>
            </a:r>
          </a:p>
        </p:txBody>
      </p:sp>
      <p:sp>
        <p:nvSpPr>
          <p:cNvPr id="6" name="TextBox 5">
            <a:extLst>
              <a:ext uri="{FF2B5EF4-FFF2-40B4-BE49-F238E27FC236}">
                <a16:creationId xmlns:a16="http://schemas.microsoft.com/office/drawing/2014/main" id="{E9912EA4-6135-4037-D46A-54D2895107CA}"/>
              </a:ext>
            </a:extLst>
          </p:cNvPr>
          <p:cNvSpPr txBox="1"/>
          <p:nvPr/>
        </p:nvSpPr>
        <p:spPr>
          <a:xfrm>
            <a:off x="7991726" y="816952"/>
            <a:ext cx="2503996" cy="523220"/>
          </a:xfrm>
          <a:prstGeom prst="rect">
            <a:avLst/>
          </a:prstGeom>
          <a:noFill/>
        </p:spPr>
        <p:txBody>
          <a:bodyPr wrap="square" rtlCol="0">
            <a:spAutoFit/>
          </a:bodyPr>
          <a:lstStyle/>
          <a:p>
            <a:pPr algn="ctr"/>
            <a:r>
              <a:rPr lang="en-IN" sz="2800">
                <a:solidFill>
                  <a:schemeClr val="bg1"/>
                </a:solidFill>
              </a:rPr>
              <a:t>Policy</a:t>
            </a:r>
          </a:p>
        </p:txBody>
      </p:sp>
      <p:sp>
        <p:nvSpPr>
          <p:cNvPr id="10" name="TextBox 9">
            <a:extLst>
              <a:ext uri="{FF2B5EF4-FFF2-40B4-BE49-F238E27FC236}">
                <a16:creationId xmlns:a16="http://schemas.microsoft.com/office/drawing/2014/main" id="{6A55DFCB-94FD-B4D9-8032-1EE0599D1B40}"/>
              </a:ext>
            </a:extLst>
          </p:cNvPr>
          <p:cNvSpPr txBox="1"/>
          <p:nvPr/>
        </p:nvSpPr>
        <p:spPr>
          <a:xfrm>
            <a:off x="8258596" y="3439836"/>
            <a:ext cx="1781255" cy="523220"/>
          </a:xfrm>
          <a:prstGeom prst="rect">
            <a:avLst/>
          </a:prstGeom>
          <a:noFill/>
        </p:spPr>
        <p:txBody>
          <a:bodyPr wrap="square" rtlCol="0">
            <a:spAutoFit/>
          </a:bodyPr>
          <a:lstStyle/>
          <a:p>
            <a:pPr algn="ctr"/>
            <a:r>
              <a:rPr lang="en-IN" sz="2800">
                <a:solidFill>
                  <a:schemeClr val="bg1"/>
                </a:solidFill>
              </a:rPr>
              <a:t>Q-Table</a:t>
            </a:r>
          </a:p>
        </p:txBody>
      </p:sp>
      <p:graphicFrame>
        <p:nvGraphicFramePr>
          <p:cNvPr id="8" name="Content Placeholder 7">
            <a:extLst>
              <a:ext uri="{FF2B5EF4-FFF2-40B4-BE49-F238E27FC236}">
                <a16:creationId xmlns:a16="http://schemas.microsoft.com/office/drawing/2014/main" id="{8D5EFDF0-706B-535E-73F1-A9524F4E74A6}"/>
              </a:ext>
            </a:extLst>
          </p:cNvPr>
          <p:cNvGraphicFramePr>
            <a:graphicFrameLocks noGrp="1" noChangeAspect="1"/>
          </p:cNvGraphicFramePr>
          <p:nvPr>
            <p:ph idx="1"/>
            <p:extLst>
              <p:ext uri="{D42A27DB-BD31-4B8C-83A1-F6EECF244321}">
                <p14:modId xmlns:p14="http://schemas.microsoft.com/office/powerpoint/2010/main" val="3073596322"/>
              </p:ext>
            </p:extLst>
          </p:nvPr>
        </p:nvGraphicFramePr>
        <p:xfrm>
          <a:off x="7788479" y="4194215"/>
          <a:ext cx="2910487" cy="1643158"/>
        </p:xfrm>
        <a:graphic>
          <a:graphicData uri="http://schemas.openxmlformats.org/presentationml/2006/ole">
            <mc:AlternateContent xmlns:mc="http://schemas.openxmlformats.org/markup-compatibility/2006">
              <mc:Choice xmlns:v="urn:schemas-microsoft-com:vml" Requires="v">
                <p:oleObj name="Worksheet" r:id="rId2" imgW="2445914" imgH="738967" progId="Excel.Sheet.12">
                  <p:embed/>
                </p:oleObj>
              </mc:Choice>
              <mc:Fallback>
                <p:oleObj name="Worksheet" r:id="rId2" imgW="2445914" imgH="738967" progId="Excel.Sheet.12">
                  <p:embed/>
                  <p:pic>
                    <p:nvPicPr>
                      <p:cNvPr id="8" name="Content Placeholder 7">
                        <a:extLst>
                          <a:ext uri="{FF2B5EF4-FFF2-40B4-BE49-F238E27FC236}">
                            <a16:creationId xmlns:a16="http://schemas.microsoft.com/office/drawing/2014/main" id="{8D5EFDF0-706B-535E-73F1-A9524F4E74A6}"/>
                          </a:ext>
                        </a:extLst>
                      </p:cNvPr>
                      <p:cNvPicPr/>
                      <p:nvPr/>
                    </p:nvPicPr>
                    <p:blipFill>
                      <a:blip r:embed="rId3"/>
                      <a:stretch>
                        <a:fillRect/>
                      </a:stretch>
                    </p:blipFill>
                    <p:spPr>
                      <a:xfrm>
                        <a:off x="7788479" y="4194215"/>
                        <a:ext cx="2910487" cy="1643158"/>
                      </a:xfrm>
                      <a:prstGeom prst="rect">
                        <a:avLst/>
                      </a:prstGeom>
                    </p:spPr>
                  </p:pic>
                </p:oleObj>
              </mc:Fallback>
            </mc:AlternateContent>
          </a:graphicData>
        </a:graphic>
      </p:graphicFrame>
    </p:spTree>
    <p:extLst>
      <p:ext uri="{BB962C8B-B14F-4D97-AF65-F5344CB8AC3E}">
        <p14:creationId xmlns:p14="http://schemas.microsoft.com/office/powerpoint/2010/main" val="56011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7CCC45-C4CA-C82A-6CE9-B7B50F10FF45}"/>
              </a:ext>
            </a:extLst>
          </p:cNvPr>
          <p:cNvSpPr>
            <a:spLocks noGrp="1"/>
          </p:cNvSpPr>
          <p:nvPr>
            <p:ph type="title"/>
          </p:nvPr>
        </p:nvSpPr>
        <p:spPr/>
        <p:txBody>
          <a:bodyPr vert="horz" lIns="91440" tIns="45720" rIns="91440" bIns="45720" rtlCol="0" anchor="ctr">
            <a:normAutofit/>
          </a:bodyPr>
          <a:lstStyle/>
          <a:p>
            <a:pPr algn="ctr"/>
            <a:r>
              <a:rPr lang="en-US" kern="1200">
                <a:ea typeface="+mj-ea"/>
                <a:cs typeface="+mj-cs"/>
              </a:rPr>
              <a:t>Policy</a:t>
            </a:r>
          </a:p>
        </p:txBody>
      </p:sp>
      <p:sp>
        <p:nvSpPr>
          <p:cNvPr id="2" name="Content Placeholder 1">
            <a:extLst>
              <a:ext uri="{FF2B5EF4-FFF2-40B4-BE49-F238E27FC236}">
                <a16:creationId xmlns:a16="http://schemas.microsoft.com/office/drawing/2014/main" id="{E6AE89B7-4AB9-336B-794E-E791D0A096F3}"/>
              </a:ext>
            </a:extLst>
          </p:cNvPr>
          <p:cNvSpPr>
            <a:spLocks noGrp="1"/>
          </p:cNvSpPr>
          <p:nvPr>
            <p:ph idx="1"/>
          </p:nvPr>
        </p:nvSpPr>
        <p:spPr>
          <a:xfrm>
            <a:off x="838199" y="1825625"/>
            <a:ext cx="10515600" cy="4351338"/>
          </a:xfrm>
        </p:spPr>
        <p:txBody>
          <a:bodyPr/>
          <a:lstStyle/>
          <a:p>
            <a:r>
              <a:rPr lang="en-IN" dirty="0"/>
              <a:t>Policy is a </a:t>
            </a:r>
            <a:r>
              <a:rPr lang="en-IN" b="1" dirty="0"/>
              <a:t>function</a:t>
            </a:r>
            <a:r>
              <a:rPr lang="en-IN" dirty="0"/>
              <a:t> made up of tuneable parameters</a:t>
            </a:r>
          </a:p>
          <a:p>
            <a:r>
              <a:rPr lang="en-IN" dirty="0"/>
              <a:t>There is a set of parameters that produces the optimal policy</a:t>
            </a:r>
          </a:p>
          <a:p>
            <a:r>
              <a:rPr lang="en-IN" dirty="0"/>
              <a:t>For Q-learning the final policy is the Q-table after training </a:t>
            </a:r>
          </a:p>
          <a:p>
            <a:r>
              <a:rPr lang="en-IN" dirty="0"/>
              <a:t>Our final goal is to find the optimal policy that gives us an optimal solution</a:t>
            </a:r>
          </a:p>
        </p:txBody>
      </p:sp>
      <p:pic>
        <p:nvPicPr>
          <p:cNvPr id="30" name="Content Placeholder 29">
            <a:extLst>
              <a:ext uri="{FF2B5EF4-FFF2-40B4-BE49-F238E27FC236}">
                <a16:creationId xmlns:a16="http://schemas.microsoft.com/office/drawing/2014/main" id="{617C93BB-1EF9-0EAA-9A2C-8A71D3819CDC}"/>
              </a:ext>
            </a:extLst>
          </p:cNvPr>
          <p:cNvPicPr>
            <a:picLocks noChangeAspect="1"/>
          </p:cNvPicPr>
          <p:nvPr/>
        </p:nvPicPr>
        <p:blipFill rotWithShape="1">
          <a:blip r:embed="rId2"/>
          <a:srcRect l="24402" t="41635" r="18122"/>
          <a:stretch/>
        </p:blipFill>
        <p:spPr>
          <a:xfrm>
            <a:off x="2784087" y="4581236"/>
            <a:ext cx="6043961" cy="1595727"/>
          </a:xfrm>
          <a:prstGeom prst="rect">
            <a:avLst/>
          </a:prstGeom>
        </p:spPr>
      </p:pic>
    </p:spTree>
    <p:extLst>
      <p:ext uri="{BB962C8B-B14F-4D97-AF65-F5344CB8AC3E}">
        <p14:creationId xmlns:p14="http://schemas.microsoft.com/office/powerpoint/2010/main" val="414064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E349FDF-ED29-E6D7-D396-23DD9256F521}"/>
              </a:ext>
            </a:extLst>
          </p:cNvPr>
          <p:cNvSpPr>
            <a:spLocks noGrp="1"/>
          </p:cNvSpPr>
          <p:nvPr>
            <p:ph type="title"/>
          </p:nvPr>
        </p:nvSpPr>
        <p:spPr>
          <a:xfrm>
            <a:off x="630936" y="639520"/>
            <a:ext cx="3429000" cy="1719072"/>
          </a:xfrm>
        </p:spPr>
        <p:txBody>
          <a:bodyPr anchor="b">
            <a:normAutofit/>
          </a:bodyPr>
          <a:lstStyle/>
          <a:p>
            <a:pPr algn="ctr"/>
            <a:r>
              <a:rPr lang="en-IN"/>
              <a:t>Q-Table</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68D1CA7-0893-CD9F-E08D-71C353166627}"/>
                  </a:ext>
                </a:extLst>
              </p:cNvPr>
              <p:cNvSpPr>
                <a:spLocks noGrp="1"/>
              </p:cNvSpPr>
              <p:nvPr>
                <p:ph idx="1"/>
              </p:nvPr>
            </p:nvSpPr>
            <p:spPr>
              <a:xfrm>
                <a:off x="630936" y="2807208"/>
                <a:ext cx="3796098" cy="3410712"/>
              </a:xfrm>
            </p:spPr>
            <p:txBody>
              <a:bodyPr anchor="t">
                <a:normAutofit/>
              </a:bodyPr>
              <a:lstStyle/>
              <a:p>
                <a:r>
                  <a:rPr lang="en-IN" dirty="0"/>
                  <a:t>Stores the Q-value</a:t>
                </a:r>
              </a:p>
              <a:p>
                <a14:m>
                  <m:oMath xmlns:m="http://schemas.openxmlformats.org/officeDocument/2006/math">
                    <m:r>
                      <a:rPr lang="en-IN" b="0" i="1">
                        <a:latin typeface="Cambria Math" panose="02040503050406030204" pitchFamily="18" charset="0"/>
                      </a:rPr>
                      <m:t>𝑄</m:t>
                    </m:r>
                    <m:r>
                      <a:rPr lang="en-IN" b="0" i="1">
                        <a:latin typeface="Cambria Math" panose="02040503050406030204" pitchFamily="18" charset="0"/>
                      </a:rPr>
                      <m:t>(</m:t>
                    </m:r>
                    <m:sSub>
                      <m:sSubPr>
                        <m:ctrlPr>
                          <a:rPr lang="en-IN" b="0" i="1">
                            <a:latin typeface="Cambria Math" panose="02040503050406030204" pitchFamily="18" charset="0"/>
                          </a:rPr>
                        </m:ctrlPr>
                      </m:sSubPr>
                      <m:e>
                        <m:r>
                          <a:rPr lang="en-IN" b="0" i="1">
                            <a:latin typeface="Cambria Math" panose="02040503050406030204" pitchFamily="18" charset="0"/>
                          </a:rPr>
                          <m:t>𝑠</m:t>
                        </m:r>
                      </m:e>
                      <m:sub>
                        <m:r>
                          <a:rPr lang="en-IN" b="0" i="1">
                            <a:latin typeface="Cambria Math" panose="02040503050406030204" pitchFamily="18" charset="0"/>
                          </a:rPr>
                          <m:t>𝑡</m:t>
                        </m:r>
                      </m:sub>
                    </m:sSub>
                    <m:r>
                      <a:rPr lang="en-IN" b="0" i="1">
                        <a:latin typeface="Cambria Math" panose="02040503050406030204" pitchFamily="18" charset="0"/>
                      </a:rPr>
                      <m:t>,</m:t>
                    </m:r>
                    <m:sSub>
                      <m:sSubPr>
                        <m:ctrlPr>
                          <a:rPr lang="en-IN" i="1">
                            <a:latin typeface="Cambria Math" panose="02040503050406030204" pitchFamily="18" charset="0"/>
                          </a:rPr>
                        </m:ctrlPr>
                      </m:sSubPr>
                      <m:e>
                        <m:r>
                          <a:rPr lang="en-IN" b="0" i="1">
                            <a:latin typeface="Cambria Math" panose="02040503050406030204" pitchFamily="18" charset="0"/>
                          </a:rPr>
                          <m:t>𝑎</m:t>
                        </m:r>
                      </m:e>
                      <m:sub>
                        <m:r>
                          <a:rPr lang="en-IN" i="1">
                            <a:latin typeface="Cambria Math" panose="02040503050406030204" pitchFamily="18" charset="0"/>
                          </a:rPr>
                          <m:t>𝑡</m:t>
                        </m:r>
                      </m:sub>
                    </m:sSub>
                    <m:r>
                      <a:rPr lang="en-IN" b="0" i="1">
                        <a:latin typeface="Cambria Math" panose="02040503050406030204" pitchFamily="18" charset="0"/>
                      </a:rPr>
                      <m:t>)</m:t>
                    </m:r>
                  </m:oMath>
                </a14:m>
                <a:r>
                  <a:rPr lang="en-IN" dirty="0"/>
                  <a:t> of state </a:t>
                </a:r>
                <a14:m>
                  <m:oMath xmlns:m="http://schemas.openxmlformats.org/officeDocument/2006/math">
                    <m:r>
                      <a:rPr lang="en-IN" i="1">
                        <a:latin typeface="Cambria Math" panose="02040503050406030204" pitchFamily="18" charset="0"/>
                      </a:rPr>
                      <m:t>𝑠</m:t>
                    </m:r>
                  </m:oMath>
                </a14:m>
                <a:r>
                  <a:rPr lang="en-IN" dirty="0"/>
                  <a:t> and action </a:t>
                </a:r>
                <a14:m>
                  <m:oMath xmlns:m="http://schemas.openxmlformats.org/officeDocument/2006/math">
                    <m:r>
                      <a:rPr lang="en-IN" i="1">
                        <a:latin typeface="Cambria Math" panose="02040503050406030204" pitchFamily="18" charset="0"/>
                      </a:rPr>
                      <m:t>𝑎</m:t>
                    </m:r>
                  </m:oMath>
                </a14:m>
                <a:r>
                  <a:rPr lang="en-IN" dirty="0"/>
                  <a:t> is expected long-term reward obtained by taking action </a:t>
                </a:r>
                <a14:m>
                  <m:oMath xmlns:m="http://schemas.openxmlformats.org/officeDocument/2006/math">
                    <m:r>
                      <a:rPr lang="en-IN" b="0" i="1">
                        <a:latin typeface="Cambria Math" panose="02040503050406030204" pitchFamily="18" charset="0"/>
                      </a:rPr>
                      <m:t>𝑎</m:t>
                    </m:r>
                  </m:oMath>
                </a14:m>
                <a:r>
                  <a:rPr lang="en-IN" dirty="0"/>
                  <a:t> on state </a:t>
                </a:r>
                <a14:m>
                  <m:oMath xmlns:m="http://schemas.openxmlformats.org/officeDocument/2006/math">
                    <m:r>
                      <a:rPr lang="en-IN" b="0" i="1">
                        <a:latin typeface="Cambria Math" panose="02040503050406030204" pitchFamily="18" charset="0"/>
                      </a:rPr>
                      <m:t>𝑠</m:t>
                    </m:r>
                  </m:oMath>
                </a14:m>
                <a:r>
                  <a:rPr lang="en-IN" dirty="0"/>
                  <a:t> at time </a:t>
                </a:r>
                <a14:m>
                  <m:oMath xmlns:m="http://schemas.openxmlformats.org/officeDocument/2006/math">
                    <m:r>
                      <a:rPr lang="en-IN" b="0" i="1">
                        <a:latin typeface="Cambria Math" panose="02040503050406030204" pitchFamily="18" charset="0"/>
                      </a:rPr>
                      <m:t>𝑡</m:t>
                    </m:r>
                  </m:oMath>
                </a14:m>
                <a:r>
                  <a:rPr lang="en-IN" dirty="0"/>
                  <a:t> </a:t>
                </a:r>
              </a:p>
            </p:txBody>
          </p:sp>
        </mc:Choice>
        <mc:Fallback xmlns="">
          <p:sp>
            <p:nvSpPr>
              <p:cNvPr id="6" name="Content Placeholder 5">
                <a:extLst>
                  <a:ext uri="{FF2B5EF4-FFF2-40B4-BE49-F238E27FC236}">
                    <a16:creationId xmlns:a16="http://schemas.microsoft.com/office/drawing/2014/main" id="{768D1CA7-0893-CD9F-E08D-71C353166627}"/>
                  </a:ext>
                </a:extLst>
              </p:cNvPr>
              <p:cNvSpPr>
                <a:spLocks noGrp="1" noRot="1" noChangeAspect="1" noMove="1" noResize="1" noEditPoints="1" noAdjustHandles="1" noChangeArrowheads="1" noChangeShapeType="1" noTextEdit="1"/>
              </p:cNvSpPr>
              <p:nvPr>
                <p:ph idx="1"/>
              </p:nvPr>
            </p:nvSpPr>
            <p:spPr>
              <a:xfrm>
                <a:off x="630936" y="2807208"/>
                <a:ext cx="3796098" cy="3410712"/>
              </a:xfrm>
              <a:blipFill>
                <a:blip r:embed="rId3"/>
                <a:stretch>
                  <a:fillRect l="-2894" t="-3041" r="-4502"/>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E57ABA35-C514-084E-290C-B5310404C357}"/>
              </a:ext>
            </a:extLst>
          </p:cNvPr>
          <p:cNvGraphicFramePr>
            <a:graphicFrameLocks noGrp="1"/>
          </p:cNvGraphicFramePr>
          <p:nvPr>
            <p:extLst>
              <p:ext uri="{D42A27DB-BD31-4B8C-83A1-F6EECF244321}">
                <p14:modId xmlns:p14="http://schemas.microsoft.com/office/powerpoint/2010/main" val="4025029857"/>
              </p:ext>
            </p:extLst>
          </p:nvPr>
        </p:nvGraphicFramePr>
        <p:xfrm>
          <a:off x="4868981" y="2128593"/>
          <a:ext cx="6474351" cy="2600816"/>
        </p:xfrm>
        <a:graphic>
          <a:graphicData uri="http://schemas.openxmlformats.org/drawingml/2006/table">
            <a:tbl>
              <a:tblPr firstRow="1" bandRow="1">
                <a:noFill/>
                <a:effectLst/>
                <a:tableStyleId>{5C22544A-7EE6-4342-B048-85BDC9FD1C3A}</a:tableStyleId>
              </a:tblPr>
              <a:tblGrid>
                <a:gridCol w="2033385">
                  <a:extLst>
                    <a:ext uri="{9D8B030D-6E8A-4147-A177-3AD203B41FA5}">
                      <a16:colId xmlns:a16="http://schemas.microsoft.com/office/drawing/2014/main" val="2796481706"/>
                    </a:ext>
                  </a:extLst>
                </a:gridCol>
                <a:gridCol w="2220483">
                  <a:extLst>
                    <a:ext uri="{9D8B030D-6E8A-4147-A177-3AD203B41FA5}">
                      <a16:colId xmlns:a16="http://schemas.microsoft.com/office/drawing/2014/main" val="203946247"/>
                    </a:ext>
                  </a:extLst>
                </a:gridCol>
                <a:gridCol w="2220483">
                  <a:extLst>
                    <a:ext uri="{9D8B030D-6E8A-4147-A177-3AD203B41FA5}">
                      <a16:colId xmlns:a16="http://schemas.microsoft.com/office/drawing/2014/main" val="4021172064"/>
                    </a:ext>
                  </a:extLst>
                </a:gridCol>
              </a:tblGrid>
              <a:tr h="890887">
                <a:tc>
                  <a:txBody>
                    <a:bodyPr/>
                    <a:lstStyle/>
                    <a:p>
                      <a:pPr algn="ctr"/>
                      <a:endParaRPr lang="en-IN" sz="28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800" b="1" cap="none" spc="0">
                          <a:solidFill>
                            <a:schemeClr val="tx1"/>
                          </a:solidFill>
                        </a:rPr>
                        <a:t>Action 1</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800" b="1" cap="none" spc="0">
                          <a:solidFill>
                            <a:schemeClr val="tx1"/>
                          </a:solidFill>
                        </a:rPr>
                        <a:t>Action 2</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986912849"/>
                  </a:ext>
                </a:extLst>
              </a:tr>
              <a:tr h="890887">
                <a:tc>
                  <a:txBody>
                    <a:bodyPr/>
                    <a:lstStyle/>
                    <a:p>
                      <a:pPr algn="ctr"/>
                      <a:r>
                        <a:rPr lang="en-IN" sz="2800" b="1" cap="none" spc="0">
                          <a:solidFill>
                            <a:schemeClr val="tx1"/>
                          </a:solidFill>
                        </a:rPr>
                        <a:t>State 1</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pPr algn="ctr"/>
                      <a:r>
                        <a:rPr lang="en-IN" sz="2800" cap="none" spc="0">
                          <a:solidFill>
                            <a:schemeClr val="tx1"/>
                          </a:solidFill>
                        </a:rPr>
                        <a:t>2</a:t>
                      </a:r>
                    </a:p>
                  </a:txBody>
                  <a:tcPr marL="215537" marR="215537" marT="150876" marB="150876">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IN" sz="2800" cap="none" spc="0">
                          <a:solidFill>
                            <a:schemeClr val="tx1"/>
                          </a:solidFill>
                        </a:rPr>
                        <a:t>-0.5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1448884702"/>
                  </a:ext>
                </a:extLst>
              </a:tr>
              <a:tr h="819042">
                <a:tc>
                  <a:txBody>
                    <a:bodyPr/>
                    <a:lstStyle/>
                    <a:p>
                      <a:pPr algn="ctr"/>
                      <a:r>
                        <a:rPr lang="en-IN" sz="2800" b="1" cap="none" spc="0">
                          <a:solidFill>
                            <a:schemeClr val="tx1"/>
                          </a:solidFill>
                        </a:rPr>
                        <a:t>State 2</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800" cap="none" spc="0">
                          <a:solidFill>
                            <a:schemeClr val="tx1"/>
                          </a:solidFill>
                        </a:rPr>
                        <a:t>-10</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800" cap="none" spc="0">
                          <a:solidFill>
                            <a:schemeClr val="tx1"/>
                          </a:solidFill>
                        </a:rPr>
                        <a:t>7</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07301802"/>
                  </a:ext>
                </a:extLst>
              </a:tr>
            </a:tbl>
          </a:graphicData>
        </a:graphic>
      </p:graphicFrame>
    </p:spTree>
    <p:extLst>
      <p:ext uri="{BB962C8B-B14F-4D97-AF65-F5344CB8AC3E}">
        <p14:creationId xmlns:p14="http://schemas.microsoft.com/office/powerpoint/2010/main" val="400924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2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021B19-328F-18DA-C48C-7E78235792A0}"/>
              </a:ext>
            </a:extLst>
          </p:cNvPr>
          <p:cNvSpPr>
            <a:spLocks noGrp="1"/>
          </p:cNvSpPr>
          <p:nvPr>
            <p:ph type="title"/>
          </p:nvPr>
        </p:nvSpPr>
        <p:spPr>
          <a:xfrm>
            <a:off x="621792" y="1161288"/>
            <a:ext cx="3602736" cy="4526280"/>
          </a:xfrm>
        </p:spPr>
        <p:txBody>
          <a:bodyPr>
            <a:normAutofit/>
          </a:bodyPr>
          <a:lstStyle/>
          <a:p>
            <a:r>
              <a:rPr lang="en-IN"/>
              <a:t>Training The Agent</a:t>
            </a:r>
          </a:p>
        </p:txBody>
      </p:sp>
      <p:sp>
        <p:nvSpPr>
          <p:cNvPr id="28" name="Rectangle 2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344B79D-9D2B-7CBE-653A-735795B1560D}"/>
              </a:ext>
            </a:extLst>
          </p:cNvPr>
          <p:cNvGraphicFramePr>
            <a:graphicFrameLocks noGrp="1"/>
          </p:cNvGraphicFramePr>
          <p:nvPr>
            <p:ph idx="1"/>
            <p:extLst>
              <p:ext uri="{D42A27DB-BD31-4B8C-83A1-F6EECF244321}">
                <p14:modId xmlns:p14="http://schemas.microsoft.com/office/powerpoint/2010/main" val="20960869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03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48E11B-1D02-A270-73EC-45B6D77E9B8A}"/>
              </a:ext>
            </a:extLst>
          </p:cNvPr>
          <p:cNvSpPr>
            <a:spLocks noGrp="1"/>
          </p:cNvSpPr>
          <p:nvPr>
            <p:ph type="title"/>
          </p:nvPr>
        </p:nvSpPr>
        <p:spPr>
          <a:xfrm>
            <a:off x="635000" y="640823"/>
            <a:ext cx="3418659" cy="5583148"/>
          </a:xfrm>
        </p:spPr>
        <p:txBody>
          <a:bodyPr anchor="ctr">
            <a:normAutofit/>
          </a:bodyPr>
          <a:lstStyle/>
          <a:p>
            <a:pPr algn="ctr"/>
            <a:r>
              <a:rPr lang="en-IN"/>
              <a:t>Training Phase</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8CF958C6-75C1-DE7A-E1F4-4D2A150BBA8F}"/>
              </a:ext>
            </a:extLst>
          </p:cNvPr>
          <p:cNvGraphicFramePr>
            <a:graphicFrameLocks noGrp="1"/>
          </p:cNvGraphicFramePr>
          <p:nvPr>
            <p:ph idx="1"/>
            <p:extLst>
              <p:ext uri="{D42A27DB-BD31-4B8C-83A1-F6EECF244321}">
                <p14:modId xmlns:p14="http://schemas.microsoft.com/office/powerpoint/2010/main" val="50186262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70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3CD2-CE60-C5E8-F950-1959AD63E804}"/>
              </a:ext>
            </a:extLst>
          </p:cNvPr>
          <p:cNvSpPr>
            <a:spLocks noGrp="1"/>
          </p:cNvSpPr>
          <p:nvPr>
            <p:ph type="title"/>
          </p:nvPr>
        </p:nvSpPr>
        <p:spPr>
          <a:xfrm>
            <a:off x="919119" y="609600"/>
            <a:ext cx="10353762" cy="970450"/>
          </a:xfrm>
        </p:spPr>
        <p:txBody>
          <a:bodyPr/>
          <a:lstStyle/>
          <a:p>
            <a:pPr algn="ctr"/>
            <a:r>
              <a:rPr lang="en-IN"/>
              <a:t>Q-Table Updation</a:t>
            </a:r>
          </a:p>
        </p:txBody>
      </p:sp>
      <p:pic>
        <p:nvPicPr>
          <p:cNvPr id="5" name="Content Placeholder 4">
            <a:extLst>
              <a:ext uri="{FF2B5EF4-FFF2-40B4-BE49-F238E27FC236}">
                <a16:creationId xmlns:a16="http://schemas.microsoft.com/office/drawing/2014/main" id="{29FD22ED-D75B-5B01-3AC9-475DA61BEBC1}"/>
              </a:ext>
            </a:extLst>
          </p:cNvPr>
          <p:cNvPicPr>
            <a:picLocks noGrp="1" noChangeAspect="1"/>
          </p:cNvPicPr>
          <p:nvPr>
            <p:ph idx="1"/>
          </p:nvPr>
        </p:nvPicPr>
        <p:blipFill rotWithShape="1">
          <a:blip r:embed="rId2"/>
          <a:srcRect l="406" t="39" r="1" b="28396"/>
          <a:stretch/>
        </p:blipFill>
        <p:spPr>
          <a:xfrm>
            <a:off x="371054" y="2607156"/>
            <a:ext cx="10635199" cy="3998083"/>
          </a:xfrm>
        </p:spPr>
      </p:pic>
      <p:sp>
        <p:nvSpPr>
          <p:cNvPr id="3" name="TextBox 2">
            <a:extLst>
              <a:ext uri="{FF2B5EF4-FFF2-40B4-BE49-F238E27FC236}">
                <a16:creationId xmlns:a16="http://schemas.microsoft.com/office/drawing/2014/main" id="{FAE18B43-9B50-2F06-3992-3CA0E0F968C5}"/>
              </a:ext>
            </a:extLst>
          </p:cNvPr>
          <p:cNvSpPr txBox="1"/>
          <p:nvPr/>
        </p:nvSpPr>
        <p:spPr>
          <a:xfrm>
            <a:off x="691375" y="1580050"/>
            <a:ext cx="10192216" cy="954107"/>
          </a:xfrm>
          <a:prstGeom prst="rect">
            <a:avLst/>
          </a:prstGeom>
          <a:noFill/>
        </p:spPr>
        <p:txBody>
          <a:bodyPr wrap="square" rtlCol="0">
            <a:spAutoFit/>
          </a:bodyPr>
          <a:lstStyle/>
          <a:p>
            <a:r>
              <a:rPr lang="en-IN" sz="2800">
                <a:solidFill>
                  <a:schemeClr val="accent1">
                    <a:lumMod val="75000"/>
                  </a:schemeClr>
                </a:solidFill>
              </a:rPr>
              <a:t>We don’t know initial value of Q-value so we initialize it with any random value and update the value as agent trains</a:t>
            </a:r>
          </a:p>
        </p:txBody>
      </p:sp>
      <p:sp>
        <p:nvSpPr>
          <p:cNvPr id="4" name="TextBox 3">
            <a:extLst>
              <a:ext uri="{FF2B5EF4-FFF2-40B4-BE49-F238E27FC236}">
                <a16:creationId xmlns:a16="http://schemas.microsoft.com/office/drawing/2014/main" id="{8B9CB734-058A-88F9-0009-E64732C8AEA6}"/>
              </a:ext>
            </a:extLst>
          </p:cNvPr>
          <p:cNvSpPr txBox="1"/>
          <p:nvPr/>
        </p:nvSpPr>
        <p:spPr>
          <a:xfrm>
            <a:off x="637682" y="6420573"/>
            <a:ext cx="10635199" cy="276999"/>
          </a:xfrm>
          <a:prstGeom prst="rect">
            <a:avLst/>
          </a:prstGeom>
          <a:noFill/>
        </p:spPr>
        <p:txBody>
          <a:bodyPr wrap="square" rtlCol="0">
            <a:spAutoFit/>
          </a:bodyPr>
          <a:lstStyle/>
          <a:p>
            <a:r>
              <a:rPr lang="en-IN" sz="1200" dirty="0">
                <a:hlinkClick r:id="rId3"/>
              </a:rPr>
              <a:t>Source: Beakcheol Jang, Myeoghwi Kim, Gaspard Harerimana, Jong Wook Kim, September 2019</a:t>
            </a:r>
            <a:endParaRPr lang="en-IN" sz="1200" dirty="0"/>
          </a:p>
        </p:txBody>
      </p:sp>
      <p:sp>
        <p:nvSpPr>
          <p:cNvPr id="6" name="Rectangle 2">
            <a:extLst>
              <a:ext uri="{FF2B5EF4-FFF2-40B4-BE49-F238E27FC236}">
                <a16:creationId xmlns:a16="http://schemas.microsoft.com/office/drawing/2014/main" id="{8312712F-82F8-157D-6CEA-933B853E20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inherit"/>
                <a:hlinkClick r:id="rId4"/>
              </a:rPr>
              <a:t>Beakcheol Jang</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11111"/>
                </a:solidFill>
                <a:effectLst/>
                <a:latin typeface="Roboto" panose="02000000000000000000" pitchFamily="2" charset="0"/>
              </a:rPr>
              <a:t>  </a:t>
            </a:r>
            <a:r>
              <a:rPr kumimoji="0" lang="en-US" altLang="en-US" sz="1900" b="0" i="0" u="none" strike="noStrike" cap="none" normalizeH="0" baseline="0">
                <a:ln>
                  <a:noFill/>
                </a:ln>
                <a:solidFill>
                  <a:srgbClr val="111111"/>
                </a:solidFill>
                <a:effectLst/>
                <a:latin typeface="Roboto" panose="02000000000000000000" pitchFamily="2"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11111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3" descr="Myeonghwi Kim">
            <a:hlinkClick r:id="rId5"/>
            <a:extLst>
              <a:ext uri="{FF2B5EF4-FFF2-40B4-BE49-F238E27FC236}">
                <a16:creationId xmlns:a16="http://schemas.microsoft.com/office/drawing/2014/main" id="{9966DE23-FB90-C2B4-4340-F48B838F3DA9}"/>
              </a:ext>
            </a:extLst>
          </p:cNvPr>
          <p:cNvSpPr>
            <a:spLocks noChangeAspect="1" noChangeArrowheads="1"/>
          </p:cNvSpPr>
          <p:nvPr/>
        </p:nvSpPr>
        <p:spPr bwMode="auto">
          <a:xfrm>
            <a:off x="57150" y="-212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0687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2FC5DB0-F968-C1BB-A1E0-2D75A90323AF}"/>
              </a:ext>
            </a:extLst>
          </p:cNvPr>
          <p:cNvSpPr/>
          <p:nvPr/>
        </p:nvSpPr>
        <p:spPr>
          <a:xfrm>
            <a:off x="1160687" y="4808353"/>
            <a:ext cx="1193181" cy="71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A</a:t>
            </a:r>
          </a:p>
        </p:txBody>
      </p:sp>
      <p:sp>
        <p:nvSpPr>
          <p:cNvPr id="12" name="Oval 11">
            <a:extLst>
              <a:ext uri="{FF2B5EF4-FFF2-40B4-BE49-F238E27FC236}">
                <a16:creationId xmlns:a16="http://schemas.microsoft.com/office/drawing/2014/main" id="{07EBBB3D-F584-826B-229A-912A3214DE4A}"/>
              </a:ext>
            </a:extLst>
          </p:cNvPr>
          <p:cNvSpPr/>
          <p:nvPr/>
        </p:nvSpPr>
        <p:spPr>
          <a:xfrm>
            <a:off x="3696953" y="4229686"/>
            <a:ext cx="1193181" cy="530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X</a:t>
            </a:r>
          </a:p>
        </p:txBody>
      </p:sp>
      <p:sp>
        <p:nvSpPr>
          <p:cNvPr id="13" name="Oval 12">
            <a:extLst>
              <a:ext uri="{FF2B5EF4-FFF2-40B4-BE49-F238E27FC236}">
                <a16:creationId xmlns:a16="http://schemas.microsoft.com/office/drawing/2014/main" id="{2815453F-6554-9196-FA89-E2C96976E477}"/>
              </a:ext>
            </a:extLst>
          </p:cNvPr>
          <p:cNvSpPr/>
          <p:nvPr/>
        </p:nvSpPr>
        <p:spPr>
          <a:xfrm>
            <a:off x="3651065" y="5031539"/>
            <a:ext cx="1193181" cy="71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Y</a:t>
            </a:r>
          </a:p>
        </p:txBody>
      </p:sp>
      <p:sp>
        <p:nvSpPr>
          <p:cNvPr id="14" name="Oval 13">
            <a:extLst>
              <a:ext uri="{FF2B5EF4-FFF2-40B4-BE49-F238E27FC236}">
                <a16:creationId xmlns:a16="http://schemas.microsoft.com/office/drawing/2014/main" id="{3FACC1A4-F977-EED0-2632-9CA1007D3E24}"/>
              </a:ext>
            </a:extLst>
          </p:cNvPr>
          <p:cNvSpPr/>
          <p:nvPr/>
        </p:nvSpPr>
        <p:spPr>
          <a:xfrm>
            <a:off x="3670608" y="5865542"/>
            <a:ext cx="1193181" cy="7136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Z</a:t>
            </a:r>
          </a:p>
        </p:txBody>
      </p:sp>
      <p:cxnSp>
        <p:nvCxnSpPr>
          <p:cNvPr id="18" name="Connector: Curved 17">
            <a:extLst>
              <a:ext uri="{FF2B5EF4-FFF2-40B4-BE49-F238E27FC236}">
                <a16:creationId xmlns:a16="http://schemas.microsoft.com/office/drawing/2014/main" id="{52F80EDC-C27B-8BC2-7733-035EEB086AFA}"/>
              </a:ext>
            </a:extLst>
          </p:cNvPr>
          <p:cNvCxnSpPr>
            <a:cxnSpLocks/>
            <a:stCxn id="4" idx="0"/>
            <a:endCxn id="12" idx="2"/>
          </p:cNvCxnSpPr>
          <p:nvPr/>
        </p:nvCxnSpPr>
        <p:spPr>
          <a:xfrm rot="5400000" flipH="1" flipV="1">
            <a:off x="2570480" y="3681881"/>
            <a:ext cx="313270" cy="19396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AF74A221-EACB-4FF5-C6AC-BBBBC200F2F7}"/>
              </a:ext>
            </a:extLst>
          </p:cNvPr>
          <p:cNvCxnSpPr>
            <a:stCxn id="4" idx="6"/>
            <a:endCxn id="13" idx="2"/>
          </p:cNvCxnSpPr>
          <p:nvPr/>
        </p:nvCxnSpPr>
        <p:spPr>
          <a:xfrm>
            <a:off x="2353868" y="5165192"/>
            <a:ext cx="1297197" cy="2231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D4CD967A-1450-B712-5C03-6F1553A506BE}"/>
              </a:ext>
            </a:extLst>
          </p:cNvPr>
          <p:cNvCxnSpPr>
            <a:stCxn id="4" idx="4"/>
            <a:endCxn id="14" idx="2"/>
          </p:cNvCxnSpPr>
          <p:nvPr/>
        </p:nvCxnSpPr>
        <p:spPr>
          <a:xfrm rot="16200000" flipH="1">
            <a:off x="2363768" y="4915541"/>
            <a:ext cx="700350" cy="19133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F5182F-6BFE-A1BC-7DA2-31E5843D6257}"/>
              </a:ext>
            </a:extLst>
          </p:cNvPr>
          <p:cNvSpPr txBox="1"/>
          <p:nvPr/>
        </p:nvSpPr>
        <p:spPr>
          <a:xfrm>
            <a:off x="2408665" y="4206308"/>
            <a:ext cx="958917" cy="369332"/>
          </a:xfrm>
          <a:prstGeom prst="rect">
            <a:avLst/>
          </a:prstGeom>
          <a:noFill/>
        </p:spPr>
        <p:txBody>
          <a:bodyPr wrap="square" rtlCol="0">
            <a:spAutoFit/>
          </a:bodyPr>
          <a:lstStyle/>
          <a:p>
            <a:r>
              <a:rPr lang="en-IN"/>
              <a:t>Action 1</a:t>
            </a:r>
          </a:p>
        </p:txBody>
      </p:sp>
      <p:sp>
        <p:nvSpPr>
          <p:cNvPr id="27" name="TextBox 26">
            <a:extLst>
              <a:ext uri="{FF2B5EF4-FFF2-40B4-BE49-F238E27FC236}">
                <a16:creationId xmlns:a16="http://schemas.microsoft.com/office/drawing/2014/main" id="{3BB3FC15-ECEF-DE4B-6FCD-16D7EF4CB973}"/>
              </a:ext>
            </a:extLst>
          </p:cNvPr>
          <p:cNvSpPr txBox="1"/>
          <p:nvPr/>
        </p:nvSpPr>
        <p:spPr>
          <a:xfrm>
            <a:off x="2506986" y="4876428"/>
            <a:ext cx="958917" cy="369332"/>
          </a:xfrm>
          <a:prstGeom prst="rect">
            <a:avLst/>
          </a:prstGeom>
          <a:noFill/>
        </p:spPr>
        <p:txBody>
          <a:bodyPr wrap="square">
            <a:spAutoFit/>
          </a:bodyPr>
          <a:lstStyle/>
          <a:p>
            <a:r>
              <a:rPr lang="en-IN"/>
              <a:t>Action 2</a:t>
            </a:r>
          </a:p>
        </p:txBody>
      </p:sp>
      <p:sp>
        <p:nvSpPr>
          <p:cNvPr id="29" name="TextBox 28">
            <a:extLst>
              <a:ext uri="{FF2B5EF4-FFF2-40B4-BE49-F238E27FC236}">
                <a16:creationId xmlns:a16="http://schemas.microsoft.com/office/drawing/2014/main" id="{7290BE57-FB24-2B3F-37DB-103E8658A89D}"/>
              </a:ext>
            </a:extLst>
          </p:cNvPr>
          <p:cNvSpPr txBox="1"/>
          <p:nvPr/>
        </p:nvSpPr>
        <p:spPr>
          <a:xfrm>
            <a:off x="1997968" y="6025015"/>
            <a:ext cx="6094140" cy="369332"/>
          </a:xfrm>
          <a:prstGeom prst="rect">
            <a:avLst/>
          </a:prstGeom>
          <a:noFill/>
        </p:spPr>
        <p:txBody>
          <a:bodyPr wrap="square">
            <a:spAutoFit/>
          </a:bodyPr>
          <a:lstStyle/>
          <a:p>
            <a:r>
              <a:rPr lang="en-IN"/>
              <a:t>Action 3</a:t>
            </a:r>
          </a:p>
        </p:txBody>
      </p:sp>
      <p:sp>
        <p:nvSpPr>
          <p:cNvPr id="30" name="Oval 29">
            <a:extLst>
              <a:ext uri="{FF2B5EF4-FFF2-40B4-BE49-F238E27FC236}">
                <a16:creationId xmlns:a16="http://schemas.microsoft.com/office/drawing/2014/main" id="{D373B6EC-3384-4D2F-BACF-A30118065291}"/>
              </a:ext>
            </a:extLst>
          </p:cNvPr>
          <p:cNvSpPr/>
          <p:nvPr/>
        </p:nvSpPr>
        <p:spPr>
          <a:xfrm>
            <a:off x="6060970" y="3052500"/>
            <a:ext cx="1193181" cy="71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P</a:t>
            </a:r>
          </a:p>
        </p:txBody>
      </p:sp>
      <p:sp>
        <p:nvSpPr>
          <p:cNvPr id="31" name="Oval 30">
            <a:extLst>
              <a:ext uri="{FF2B5EF4-FFF2-40B4-BE49-F238E27FC236}">
                <a16:creationId xmlns:a16="http://schemas.microsoft.com/office/drawing/2014/main" id="{68A75685-0900-B837-6B5A-FFEF31605C04}"/>
              </a:ext>
            </a:extLst>
          </p:cNvPr>
          <p:cNvSpPr/>
          <p:nvPr/>
        </p:nvSpPr>
        <p:spPr>
          <a:xfrm>
            <a:off x="6023503" y="3924264"/>
            <a:ext cx="1302832" cy="721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Q</a:t>
            </a:r>
          </a:p>
        </p:txBody>
      </p:sp>
      <p:sp>
        <p:nvSpPr>
          <p:cNvPr id="32" name="Oval 31">
            <a:extLst>
              <a:ext uri="{FF2B5EF4-FFF2-40B4-BE49-F238E27FC236}">
                <a16:creationId xmlns:a16="http://schemas.microsoft.com/office/drawing/2014/main" id="{CC007D57-6984-7553-1C19-AFD3EA85BE62}"/>
              </a:ext>
            </a:extLst>
          </p:cNvPr>
          <p:cNvSpPr/>
          <p:nvPr/>
        </p:nvSpPr>
        <p:spPr>
          <a:xfrm>
            <a:off x="6087934" y="4787374"/>
            <a:ext cx="1193181" cy="7136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R</a:t>
            </a:r>
          </a:p>
        </p:txBody>
      </p:sp>
      <p:cxnSp>
        <p:nvCxnSpPr>
          <p:cNvPr id="33" name="Connector: Curved 32">
            <a:extLst>
              <a:ext uri="{FF2B5EF4-FFF2-40B4-BE49-F238E27FC236}">
                <a16:creationId xmlns:a16="http://schemas.microsoft.com/office/drawing/2014/main" id="{121769E4-B4DD-0854-D01B-2E6C6C8C5674}"/>
              </a:ext>
            </a:extLst>
          </p:cNvPr>
          <p:cNvCxnSpPr>
            <a:cxnSpLocks/>
            <a:stCxn id="12" idx="0"/>
            <a:endCxn id="30" idx="2"/>
          </p:cNvCxnSpPr>
          <p:nvPr/>
        </p:nvCxnSpPr>
        <p:spPr>
          <a:xfrm rot="5400000" flipH="1" flipV="1">
            <a:off x="4767084" y="2935800"/>
            <a:ext cx="820347" cy="176742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7DE1E77-3B83-BD70-A416-247EFE88A88A}"/>
              </a:ext>
            </a:extLst>
          </p:cNvPr>
          <p:cNvCxnSpPr>
            <a:cxnSpLocks/>
            <a:stCxn id="12" idx="6"/>
            <a:endCxn id="31" idx="2"/>
          </p:cNvCxnSpPr>
          <p:nvPr/>
        </p:nvCxnSpPr>
        <p:spPr>
          <a:xfrm flipV="1">
            <a:off x="4890134" y="4285195"/>
            <a:ext cx="1133369" cy="2098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24C106BF-F2D9-A611-05A7-BC39630C973D}"/>
              </a:ext>
            </a:extLst>
          </p:cNvPr>
          <p:cNvCxnSpPr>
            <a:cxnSpLocks/>
            <a:stCxn id="12" idx="4"/>
            <a:endCxn id="32" idx="2"/>
          </p:cNvCxnSpPr>
          <p:nvPr/>
        </p:nvCxnSpPr>
        <p:spPr>
          <a:xfrm rot="16200000" flipH="1">
            <a:off x="4998873" y="4055151"/>
            <a:ext cx="383733" cy="17943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28EB93-6C36-3808-BF31-4DBEC163D65B}"/>
              </a:ext>
            </a:extLst>
          </p:cNvPr>
          <p:cNvSpPr txBox="1"/>
          <p:nvPr/>
        </p:nvSpPr>
        <p:spPr>
          <a:xfrm>
            <a:off x="5011090" y="3110599"/>
            <a:ext cx="1120308" cy="369332"/>
          </a:xfrm>
          <a:prstGeom prst="rect">
            <a:avLst/>
          </a:prstGeom>
          <a:noFill/>
        </p:spPr>
        <p:txBody>
          <a:bodyPr wrap="square">
            <a:spAutoFit/>
          </a:bodyPr>
          <a:lstStyle/>
          <a:p>
            <a:r>
              <a:rPr lang="en-IN"/>
              <a:t>Action 1</a:t>
            </a:r>
          </a:p>
        </p:txBody>
      </p:sp>
      <p:sp>
        <p:nvSpPr>
          <p:cNvPr id="46" name="TextBox 45">
            <a:extLst>
              <a:ext uri="{FF2B5EF4-FFF2-40B4-BE49-F238E27FC236}">
                <a16:creationId xmlns:a16="http://schemas.microsoft.com/office/drawing/2014/main" id="{E3065E08-6C3A-BD80-F241-6199FB4E45E9}"/>
              </a:ext>
            </a:extLst>
          </p:cNvPr>
          <p:cNvSpPr txBox="1"/>
          <p:nvPr/>
        </p:nvSpPr>
        <p:spPr>
          <a:xfrm>
            <a:off x="5011090" y="4355578"/>
            <a:ext cx="1124377" cy="369332"/>
          </a:xfrm>
          <a:prstGeom prst="rect">
            <a:avLst/>
          </a:prstGeom>
          <a:noFill/>
        </p:spPr>
        <p:txBody>
          <a:bodyPr wrap="square">
            <a:spAutoFit/>
          </a:bodyPr>
          <a:lstStyle/>
          <a:p>
            <a:r>
              <a:rPr lang="en-IN"/>
              <a:t>Action 2</a:t>
            </a:r>
          </a:p>
        </p:txBody>
      </p:sp>
      <p:sp>
        <p:nvSpPr>
          <p:cNvPr id="48" name="TextBox 47">
            <a:extLst>
              <a:ext uri="{FF2B5EF4-FFF2-40B4-BE49-F238E27FC236}">
                <a16:creationId xmlns:a16="http://schemas.microsoft.com/office/drawing/2014/main" id="{58609166-CCAB-BDCA-A736-241E0246F492}"/>
              </a:ext>
            </a:extLst>
          </p:cNvPr>
          <p:cNvSpPr txBox="1"/>
          <p:nvPr/>
        </p:nvSpPr>
        <p:spPr>
          <a:xfrm>
            <a:off x="5083089" y="5100796"/>
            <a:ext cx="1039852" cy="369332"/>
          </a:xfrm>
          <a:prstGeom prst="rect">
            <a:avLst/>
          </a:prstGeom>
          <a:noFill/>
        </p:spPr>
        <p:txBody>
          <a:bodyPr wrap="square">
            <a:spAutoFit/>
          </a:bodyPr>
          <a:lstStyle/>
          <a:p>
            <a:r>
              <a:rPr lang="en-IN"/>
              <a:t>Action 3</a:t>
            </a:r>
          </a:p>
        </p:txBody>
      </p:sp>
      <p:sp>
        <p:nvSpPr>
          <p:cNvPr id="49" name="Oval 48">
            <a:extLst>
              <a:ext uri="{FF2B5EF4-FFF2-40B4-BE49-F238E27FC236}">
                <a16:creationId xmlns:a16="http://schemas.microsoft.com/office/drawing/2014/main" id="{06AEAB40-CEED-9542-967D-CB225D8D3975}"/>
              </a:ext>
            </a:extLst>
          </p:cNvPr>
          <p:cNvSpPr/>
          <p:nvPr/>
        </p:nvSpPr>
        <p:spPr>
          <a:xfrm>
            <a:off x="9236922" y="3499385"/>
            <a:ext cx="1302832" cy="7303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M </a:t>
            </a:r>
          </a:p>
        </p:txBody>
      </p:sp>
      <p:sp>
        <p:nvSpPr>
          <p:cNvPr id="50" name="Oval 49">
            <a:extLst>
              <a:ext uri="{FF2B5EF4-FFF2-40B4-BE49-F238E27FC236}">
                <a16:creationId xmlns:a16="http://schemas.microsoft.com/office/drawing/2014/main" id="{3039AEA6-A718-3ECA-2348-84BDC84D445E}"/>
              </a:ext>
            </a:extLst>
          </p:cNvPr>
          <p:cNvSpPr/>
          <p:nvPr/>
        </p:nvSpPr>
        <p:spPr>
          <a:xfrm>
            <a:off x="9297309" y="4375926"/>
            <a:ext cx="1302832" cy="7303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N</a:t>
            </a:r>
          </a:p>
        </p:txBody>
      </p:sp>
      <p:sp>
        <p:nvSpPr>
          <p:cNvPr id="51" name="Oval 50">
            <a:extLst>
              <a:ext uri="{FF2B5EF4-FFF2-40B4-BE49-F238E27FC236}">
                <a16:creationId xmlns:a16="http://schemas.microsoft.com/office/drawing/2014/main" id="{E18F9848-594C-3867-D362-7A5F54CC7DF7}"/>
              </a:ext>
            </a:extLst>
          </p:cNvPr>
          <p:cNvSpPr/>
          <p:nvPr/>
        </p:nvSpPr>
        <p:spPr>
          <a:xfrm>
            <a:off x="9236922" y="5287164"/>
            <a:ext cx="1464529" cy="7378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State O</a:t>
            </a:r>
          </a:p>
        </p:txBody>
      </p:sp>
      <p:cxnSp>
        <p:nvCxnSpPr>
          <p:cNvPr id="52" name="Connector: Curved 51">
            <a:extLst>
              <a:ext uri="{FF2B5EF4-FFF2-40B4-BE49-F238E27FC236}">
                <a16:creationId xmlns:a16="http://schemas.microsoft.com/office/drawing/2014/main" id="{30EAC10E-CA3C-57BD-4BFE-EF13B9208F9C}"/>
              </a:ext>
            </a:extLst>
          </p:cNvPr>
          <p:cNvCxnSpPr>
            <a:cxnSpLocks/>
            <a:stCxn id="31" idx="5"/>
            <a:endCxn id="51" idx="2"/>
          </p:cNvCxnSpPr>
          <p:nvPr/>
        </p:nvCxnSpPr>
        <p:spPr>
          <a:xfrm rot="16200000" flipH="1">
            <a:off x="7628392" y="4047559"/>
            <a:ext cx="1115679" cy="21013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7F04E05A-921C-81D4-CF42-29D1B2AC7A00}"/>
              </a:ext>
            </a:extLst>
          </p:cNvPr>
          <p:cNvCxnSpPr>
            <a:cxnSpLocks/>
            <a:stCxn id="31" idx="7"/>
            <a:endCxn id="49" idx="2"/>
          </p:cNvCxnSpPr>
          <p:nvPr/>
        </p:nvCxnSpPr>
        <p:spPr>
          <a:xfrm rot="5400000" flipH="1" flipV="1">
            <a:off x="8103510" y="2896566"/>
            <a:ext cx="165442" cy="21013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87A77042-E0A1-6629-70D5-5347F9EA98E3}"/>
              </a:ext>
            </a:extLst>
          </p:cNvPr>
          <p:cNvCxnSpPr>
            <a:cxnSpLocks/>
            <a:stCxn id="31" idx="6"/>
            <a:endCxn id="50" idx="2"/>
          </p:cNvCxnSpPr>
          <p:nvPr/>
        </p:nvCxnSpPr>
        <p:spPr>
          <a:xfrm>
            <a:off x="7326335" y="4285195"/>
            <a:ext cx="1970974" cy="45588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B0130C-5168-00E2-D64D-9126D366B9F9}"/>
              </a:ext>
            </a:extLst>
          </p:cNvPr>
          <p:cNvSpPr txBox="1"/>
          <p:nvPr/>
        </p:nvSpPr>
        <p:spPr>
          <a:xfrm>
            <a:off x="8219452" y="3530309"/>
            <a:ext cx="1120618" cy="369333"/>
          </a:xfrm>
          <a:prstGeom prst="rect">
            <a:avLst/>
          </a:prstGeom>
          <a:noFill/>
        </p:spPr>
        <p:txBody>
          <a:bodyPr wrap="square">
            <a:spAutoFit/>
          </a:bodyPr>
          <a:lstStyle/>
          <a:p>
            <a:r>
              <a:rPr lang="en-IN"/>
              <a:t>Action 1</a:t>
            </a:r>
          </a:p>
        </p:txBody>
      </p:sp>
      <p:sp>
        <p:nvSpPr>
          <p:cNvPr id="81" name="TextBox 80">
            <a:extLst>
              <a:ext uri="{FF2B5EF4-FFF2-40B4-BE49-F238E27FC236}">
                <a16:creationId xmlns:a16="http://schemas.microsoft.com/office/drawing/2014/main" id="{42C46A09-2E62-2CED-F2F5-A20389F457D2}"/>
              </a:ext>
            </a:extLst>
          </p:cNvPr>
          <p:cNvSpPr txBox="1"/>
          <p:nvPr/>
        </p:nvSpPr>
        <p:spPr>
          <a:xfrm>
            <a:off x="8352543" y="4355578"/>
            <a:ext cx="1005152" cy="369332"/>
          </a:xfrm>
          <a:prstGeom prst="rect">
            <a:avLst/>
          </a:prstGeom>
          <a:noFill/>
        </p:spPr>
        <p:txBody>
          <a:bodyPr wrap="square">
            <a:spAutoFit/>
          </a:bodyPr>
          <a:lstStyle/>
          <a:p>
            <a:r>
              <a:rPr lang="en-IN"/>
              <a:t>Action 2</a:t>
            </a:r>
          </a:p>
        </p:txBody>
      </p:sp>
      <p:sp>
        <p:nvSpPr>
          <p:cNvPr id="83" name="TextBox 82">
            <a:extLst>
              <a:ext uri="{FF2B5EF4-FFF2-40B4-BE49-F238E27FC236}">
                <a16:creationId xmlns:a16="http://schemas.microsoft.com/office/drawing/2014/main" id="{1083DCB7-81FB-014E-A151-FC86D233849D}"/>
              </a:ext>
            </a:extLst>
          </p:cNvPr>
          <p:cNvSpPr txBox="1"/>
          <p:nvPr/>
        </p:nvSpPr>
        <p:spPr>
          <a:xfrm>
            <a:off x="8293714" y="5279443"/>
            <a:ext cx="1046356" cy="369332"/>
          </a:xfrm>
          <a:prstGeom prst="rect">
            <a:avLst/>
          </a:prstGeom>
          <a:noFill/>
        </p:spPr>
        <p:txBody>
          <a:bodyPr wrap="square">
            <a:spAutoFit/>
          </a:bodyPr>
          <a:lstStyle/>
          <a:p>
            <a:r>
              <a:rPr lang="en-IN"/>
              <a:t>Action 3</a:t>
            </a:r>
          </a:p>
        </p:txBody>
      </p:sp>
      <p:pic>
        <p:nvPicPr>
          <p:cNvPr id="85" name="Picture 84">
            <a:extLst>
              <a:ext uri="{FF2B5EF4-FFF2-40B4-BE49-F238E27FC236}">
                <a16:creationId xmlns:a16="http://schemas.microsoft.com/office/drawing/2014/main" id="{2145475B-1B9E-A994-0CA0-30C961CDCFA5}"/>
              </a:ext>
            </a:extLst>
          </p:cNvPr>
          <p:cNvPicPr>
            <a:picLocks noChangeAspect="1"/>
          </p:cNvPicPr>
          <p:nvPr/>
        </p:nvPicPr>
        <p:blipFill>
          <a:blip r:embed="rId2"/>
          <a:stretch>
            <a:fillRect/>
          </a:stretch>
        </p:blipFill>
        <p:spPr>
          <a:xfrm>
            <a:off x="2533241" y="1181107"/>
            <a:ext cx="7299341" cy="1207041"/>
          </a:xfrm>
          <a:prstGeom prst="rect">
            <a:avLst/>
          </a:prstGeom>
        </p:spPr>
      </p:pic>
      <p:sp>
        <p:nvSpPr>
          <p:cNvPr id="86" name="TextBox 85">
            <a:extLst>
              <a:ext uri="{FF2B5EF4-FFF2-40B4-BE49-F238E27FC236}">
                <a16:creationId xmlns:a16="http://schemas.microsoft.com/office/drawing/2014/main" id="{01FB9B5B-8F81-178C-D7A0-3E39656E09B5}"/>
              </a:ext>
            </a:extLst>
          </p:cNvPr>
          <p:cNvSpPr txBox="1"/>
          <p:nvPr/>
        </p:nvSpPr>
        <p:spPr>
          <a:xfrm>
            <a:off x="276350" y="598361"/>
            <a:ext cx="4264630" cy="707886"/>
          </a:xfrm>
          <a:prstGeom prst="rect">
            <a:avLst/>
          </a:prstGeom>
          <a:noFill/>
        </p:spPr>
        <p:txBody>
          <a:bodyPr wrap="none" rtlCol="0">
            <a:spAutoFit/>
          </a:bodyPr>
          <a:lstStyle/>
          <a:p>
            <a:pPr algn="ctr"/>
            <a:r>
              <a:rPr lang="en-IN" sz="2000" b="1"/>
              <a:t>Learning Rate</a:t>
            </a:r>
          </a:p>
          <a:p>
            <a:pPr algn="ctr"/>
            <a:r>
              <a:rPr lang="en-IN" sz="2000"/>
              <a:t>(How much </a:t>
            </a:r>
            <a:r>
              <a:rPr lang="en-IN" sz="2000" err="1"/>
              <a:t>updation</a:t>
            </a:r>
            <a:r>
              <a:rPr lang="en-IN" sz="2000"/>
              <a:t> change old value)</a:t>
            </a:r>
          </a:p>
        </p:txBody>
      </p:sp>
      <p:sp>
        <p:nvSpPr>
          <p:cNvPr id="88" name="TextBox 87">
            <a:extLst>
              <a:ext uri="{FF2B5EF4-FFF2-40B4-BE49-F238E27FC236}">
                <a16:creationId xmlns:a16="http://schemas.microsoft.com/office/drawing/2014/main" id="{5374624D-C5F0-DACE-7A07-831183E62EFD}"/>
              </a:ext>
            </a:extLst>
          </p:cNvPr>
          <p:cNvSpPr txBox="1"/>
          <p:nvPr/>
        </p:nvSpPr>
        <p:spPr>
          <a:xfrm>
            <a:off x="8060015" y="197183"/>
            <a:ext cx="3656646" cy="1015663"/>
          </a:xfrm>
          <a:prstGeom prst="rect">
            <a:avLst/>
          </a:prstGeom>
          <a:noFill/>
        </p:spPr>
        <p:txBody>
          <a:bodyPr wrap="square">
            <a:spAutoFit/>
          </a:bodyPr>
          <a:lstStyle/>
          <a:p>
            <a:pPr algn="ctr"/>
            <a:r>
              <a:rPr lang="en-IN" sz="2000" b="1"/>
              <a:t>Discount Factor</a:t>
            </a:r>
          </a:p>
          <a:p>
            <a:pPr algn="ctr"/>
            <a:r>
              <a:rPr lang="en-IN" sz="2000"/>
              <a:t>(Because Current reward better than future rewards)</a:t>
            </a:r>
          </a:p>
        </p:txBody>
      </p:sp>
      <p:sp>
        <p:nvSpPr>
          <p:cNvPr id="90" name="TextBox 89">
            <a:extLst>
              <a:ext uri="{FF2B5EF4-FFF2-40B4-BE49-F238E27FC236}">
                <a16:creationId xmlns:a16="http://schemas.microsoft.com/office/drawing/2014/main" id="{8EF3D257-EBC9-BE39-83D2-E5B271D8B8A3}"/>
              </a:ext>
            </a:extLst>
          </p:cNvPr>
          <p:cNvSpPr txBox="1"/>
          <p:nvPr/>
        </p:nvSpPr>
        <p:spPr>
          <a:xfrm>
            <a:off x="1511654" y="2467891"/>
            <a:ext cx="1954249" cy="400110"/>
          </a:xfrm>
          <a:prstGeom prst="rect">
            <a:avLst/>
          </a:prstGeom>
          <a:noFill/>
        </p:spPr>
        <p:txBody>
          <a:bodyPr wrap="square">
            <a:spAutoFit/>
          </a:bodyPr>
          <a:lstStyle/>
          <a:p>
            <a:pPr algn="ctr"/>
            <a:r>
              <a:rPr lang="en-IN" sz="2000" b="1"/>
              <a:t>Current Reward</a:t>
            </a:r>
          </a:p>
        </p:txBody>
      </p:sp>
      <p:cxnSp>
        <p:nvCxnSpPr>
          <p:cNvPr id="93" name="Connector: Curved 92">
            <a:extLst>
              <a:ext uri="{FF2B5EF4-FFF2-40B4-BE49-F238E27FC236}">
                <a16:creationId xmlns:a16="http://schemas.microsoft.com/office/drawing/2014/main" id="{D964FE09-1693-E416-FA21-FEA2131BACE6}"/>
              </a:ext>
            </a:extLst>
          </p:cNvPr>
          <p:cNvCxnSpPr>
            <a:cxnSpLocks/>
            <a:endCxn id="90" idx="3"/>
          </p:cNvCxnSpPr>
          <p:nvPr/>
        </p:nvCxnSpPr>
        <p:spPr>
          <a:xfrm rot="10800000" flipV="1">
            <a:off x="3465903" y="2009114"/>
            <a:ext cx="2265824" cy="65883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3BCCA022-A238-E497-BA7B-2CB3B866BEB0}"/>
              </a:ext>
            </a:extLst>
          </p:cNvPr>
          <p:cNvCxnSpPr>
            <a:cxnSpLocks/>
          </p:cNvCxnSpPr>
          <p:nvPr/>
        </p:nvCxnSpPr>
        <p:spPr>
          <a:xfrm rot="10800000">
            <a:off x="3110381" y="767381"/>
            <a:ext cx="3687490" cy="915818"/>
          </a:xfrm>
          <a:prstGeom prst="curvedConnector3">
            <a:avLst>
              <a:gd name="adj1" fmla="val 2248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B0FBC4B-05AC-8C0F-F031-10CE2EF8FE03}"/>
              </a:ext>
            </a:extLst>
          </p:cNvPr>
          <p:cNvCxnSpPr>
            <a:cxnSpLocks/>
          </p:cNvCxnSpPr>
          <p:nvPr/>
        </p:nvCxnSpPr>
        <p:spPr>
          <a:xfrm flipV="1">
            <a:off x="7742727" y="456339"/>
            <a:ext cx="1312037" cy="1244463"/>
          </a:xfrm>
          <a:prstGeom prst="curvedConnector3">
            <a:avLst>
              <a:gd name="adj1" fmla="val -9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2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AE2BA7-3318-2B1B-8646-7109DE877E94}"/>
              </a:ext>
            </a:extLst>
          </p:cNvPr>
          <p:cNvPicPr>
            <a:picLocks noGrp="1" noChangeAspect="1"/>
          </p:cNvPicPr>
          <p:nvPr>
            <p:ph idx="1"/>
          </p:nvPr>
        </p:nvPicPr>
        <p:blipFill>
          <a:blip r:embed="rId2"/>
          <a:stretch>
            <a:fillRect/>
          </a:stretch>
        </p:blipFill>
        <p:spPr>
          <a:xfrm>
            <a:off x="433640" y="356839"/>
            <a:ext cx="11324719" cy="5322617"/>
          </a:xfrm>
          <a:prstGeom prst="rect">
            <a:avLst/>
          </a:prstGeom>
        </p:spPr>
      </p:pic>
    </p:spTree>
    <p:extLst>
      <p:ext uri="{BB962C8B-B14F-4D97-AF65-F5344CB8AC3E}">
        <p14:creationId xmlns:p14="http://schemas.microsoft.com/office/powerpoint/2010/main" val="4131009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923145-D325-3A51-78F2-F16267ADC595}"/>
              </a:ext>
            </a:extLst>
          </p:cNvPr>
          <p:cNvPicPr>
            <a:picLocks noGrp="1" noChangeAspect="1"/>
          </p:cNvPicPr>
          <p:nvPr>
            <p:ph idx="1"/>
          </p:nvPr>
        </p:nvPicPr>
        <p:blipFill>
          <a:blip r:embed="rId2"/>
          <a:stretch>
            <a:fillRect/>
          </a:stretch>
        </p:blipFill>
        <p:spPr>
          <a:xfrm>
            <a:off x="173901" y="379141"/>
            <a:ext cx="12018099" cy="5888867"/>
          </a:xfrm>
          <a:prstGeom prst="rect">
            <a:avLst/>
          </a:prstGeom>
        </p:spPr>
      </p:pic>
    </p:spTree>
    <p:extLst>
      <p:ext uri="{BB962C8B-B14F-4D97-AF65-F5344CB8AC3E}">
        <p14:creationId xmlns:p14="http://schemas.microsoft.com/office/powerpoint/2010/main" val="3216333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2D4E0F-C738-01D7-BA1D-AF3BD7DA6F6F}"/>
              </a:ext>
            </a:extLst>
          </p:cNvPr>
          <p:cNvPicPr>
            <a:picLocks noGrp="1" noChangeAspect="1"/>
          </p:cNvPicPr>
          <p:nvPr>
            <p:ph idx="1"/>
          </p:nvPr>
        </p:nvPicPr>
        <p:blipFill>
          <a:blip r:embed="rId2"/>
          <a:stretch>
            <a:fillRect/>
          </a:stretch>
        </p:blipFill>
        <p:spPr>
          <a:xfrm>
            <a:off x="315455" y="261257"/>
            <a:ext cx="11179859" cy="5953277"/>
          </a:xfrm>
          <a:prstGeom prst="rect">
            <a:avLst/>
          </a:prstGeom>
        </p:spPr>
      </p:pic>
    </p:spTree>
    <p:extLst>
      <p:ext uri="{BB962C8B-B14F-4D97-AF65-F5344CB8AC3E}">
        <p14:creationId xmlns:p14="http://schemas.microsoft.com/office/powerpoint/2010/main" val="422471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53D0-FBDF-8D4E-7DFF-5EF40375E5D2}"/>
              </a:ext>
            </a:extLst>
          </p:cNvPr>
          <p:cNvSpPr>
            <a:spLocks noGrp="1"/>
          </p:cNvSpPr>
          <p:nvPr>
            <p:ph type="title"/>
          </p:nvPr>
        </p:nvSpPr>
        <p:spPr>
          <a:xfrm>
            <a:off x="4965429" y="0"/>
            <a:ext cx="6586491" cy="936171"/>
          </a:xfrm>
        </p:spPr>
        <p:txBody>
          <a:bodyPr>
            <a:normAutofit/>
          </a:bodyPr>
          <a:lstStyle/>
          <a:p>
            <a:r>
              <a:rPr lang="en-IN" dirty="0"/>
              <a:t>Objective</a:t>
            </a:r>
          </a:p>
        </p:txBody>
      </p:sp>
      <p:sp>
        <p:nvSpPr>
          <p:cNvPr id="42" name="Content Placeholder 2">
            <a:extLst>
              <a:ext uri="{FF2B5EF4-FFF2-40B4-BE49-F238E27FC236}">
                <a16:creationId xmlns:a16="http://schemas.microsoft.com/office/drawing/2014/main" id="{06251825-AFA3-1B41-FA9A-87A3E7341754}"/>
              </a:ext>
            </a:extLst>
          </p:cNvPr>
          <p:cNvSpPr>
            <a:spLocks noGrp="1"/>
          </p:cNvSpPr>
          <p:nvPr>
            <p:ph idx="1"/>
          </p:nvPr>
        </p:nvSpPr>
        <p:spPr>
          <a:xfrm>
            <a:off x="4965429" y="936171"/>
            <a:ext cx="6586489" cy="3785419"/>
          </a:xfrm>
        </p:spPr>
        <p:txBody>
          <a:bodyPr>
            <a:noAutofit/>
          </a:bodyPr>
          <a:lstStyle/>
          <a:p>
            <a:r>
              <a:rPr lang="en-IN" b="1"/>
              <a:t>Why?</a:t>
            </a:r>
            <a:r>
              <a:rPr lang="en-IN"/>
              <a:t> </a:t>
            </a:r>
          </a:p>
          <a:p>
            <a:pPr lvl="1"/>
            <a:r>
              <a:rPr lang="en-IN" sz="2800"/>
              <a:t>Conventional method of Q-learning require large amount of data and high computational cost. Can we leverage mathematical knowledge to reduce the data requirement and training time?</a:t>
            </a:r>
          </a:p>
          <a:p>
            <a:r>
              <a:rPr lang="en-IN" b="1"/>
              <a:t>What? </a:t>
            </a:r>
          </a:p>
          <a:p>
            <a:pPr lvl="1"/>
            <a:r>
              <a:rPr lang="en-IN" sz="2800"/>
              <a:t>Reducing training time and data requirement in Q-learning for control problems.</a:t>
            </a:r>
          </a:p>
          <a:p>
            <a:r>
              <a:rPr lang="en-IN" b="1"/>
              <a:t>How?</a:t>
            </a:r>
            <a:r>
              <a:rPr lang="en-IN"/>
              <a:t> </a:t>
            </a:r>
          </a:p>
          <a:p>
            <a:pPr lvl="1"/>
            <a:r>
              <a:rPr lang="en-IN" sz="2800"/>
              <a:t>To do so we will combine control-tutored policy with the conventional Q-learning policy.</a:t>
            </a:r>
          </a:p>
        </p:txBody>
      </p:sp>
      <p:pic>
        <p:nvPicPr>
          <p:cNvPr id="21" name="Picture 4" descr="Different coloured question marks">
            <a:extLst>
              <a:ext uri="{FF2B5EF4-FFF2-40B4-BE49-F238E27FC236}">
                <a16:creationId xmlns:a16="http://schemas.microsoft.com/office/drawing/2014/main" id="{36663BB3-789B-67D6-0BF1-93FE364CC60B}"/>
              </a:ext>
            </a:extLst>
          </p:cNvPr>
          <p:cNvPicPr>
            <a:picLocks noChangeAspect="1"/>
          </p:cNvPicPr>
          <p:nvPr/>
        </p:nvPicPr>
        <p:blipFill rotWithShape="1">
          <a:blip r:embed="rId2"/>
          <a:srcRect l="29296" r="32682"/>
          <a:stretch/>
        </p:blipFill>
        <p:spPr>
          <a:xfrm>
            <a:off x="20" y="10"/>
            <a:ext cx="4635571" cy="6857990"/>
          </a:xfrm>
          <a:prstGeom prst="rect">
            <a:avLst/>
          </a:prstGeom>
          <a:effectLst/>
        </p:spPr>
      </p:pic>
    </p:spTree>
    <p:extLst>
      <p:ext uri="{BB962C8B-B14F-4D97-AF65-F5344CB8AC3E}">
        <p14:creationId xmlns:p14="http://schemas.microsoft.com/office/powerpoint/2010/main" val="301277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68B8F5-FB7D-E41E-BBF1-7382ADDDDCC5}"/>
              </a:ext>
            </a:extLst>
          </p:cNvPr>
          <p:cNvSpPr/>
          <p:nvPr/>
        </p:nvSpPr>
        <p:spPr>
          <a:xfrm>
            <a:off x="422031" y="167268"/>
            <a:ext cx="5287393" cy="64244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D5D7F5C-2F72-906A-5511-CABC43ECA8B6}"/>
              </a:ext>
            </a:extLst>
          </p:cNvPr>
          <p:cNvSpPr/>
          <p:nvPr/>
        </p:nvSpPr>
        <p:spPr>
          <a:xfrm>
            <a:off x="7709863" y="3689727"/>
            <a:ext cx="3373514" cy="25400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Content Placeholder 46">
            <a:extLst>
              <a:ext uri="{FF2B5EF4-FFF2-40B4-BE49-F238E27FC236}">
                <a16:creationId xmlns:a16="http://schemas.microsoft.com/office/drawing/2014/main" id="{6FF7D1D9-D69E-24D5-F798-1AB292034A1E}"/>
              </a:ext>
            </a:extLst>
          </p:cNvPr>
          <p:cNvPicPr>
            <a:picLocks noGrp="1" noChangeAspect="1"/>
          </p:cNvPicPr>
          <p:nvPr>
            <p:ph idx="1"/>
          </p:nvPr>
        </p:nvPicPr>
        <p:blipFill>
          <a:blip r:embed="rId2"/>
          <a:stretch>
            <a:fillRect/>
          </a:stretch>
        </p:blipFill>
        <p:spPr>
          <a:xfrm>
            <a:off x="422031" y="1289478"/>
            <a:ext cx="5287393" cy="1124226"/>
          </a:xfrm>
        </p:spPr>
        <p:style>
          <a:lnRef idx="2">
            <a:schemeClr val="dk1"/>
          </a:lnRef>
          <a:fillRef idx="1">
            <a:schemeClr val="lt1"/>
          </a:fillRef>
          <a:effectRef idx="0">
            <a:schemeClr val="dk1"/>
          </a:effectRef>
          <a:fontRef idx="minor">
            <a:schemeClr val="dk1"/>
          </a:fontRef>
        </p:style>
      </p:pic>
      <p:pic>
        <p:nvPicPr>
          <p:cNvPr id="1026" name="Picture 2" descr="A Beginners Guide to Q-Learning. Model-Free Reinforcement Learning | by  Chathurangi Shyalika | Towards Data Science">
            <a:extLst>
              <a:ext uri="{FF2B5EF4-FFF2-40B4-BE49-F238E27FC236}">
                <a16:creationId xmlns:a16="http://schemas.microsoft.com/office/drawing/2014/main" id="{69EB40A3-6F77-015F-2376-AD2C8B296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01" y="628194"/>
            <a:ext cx="4317576" cy="24469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A2D5C5-FFF5-86B4-93F7-45F17A4A6E5A}"/>
                  </a:ext>
                </a:extLst>
              </p:cNvPr>
              <p:cNvSpPr txBox="1"/>
              <p:nvPr/>
            </p:nvSpPr>
            <p:spPr>
              <a:xfrm>
                <a:off x="524905" y="2549988"/>
                <a:ext cx="5084158" cy="1206869"/>
              </a:xfrm>
              <a:prstGeom prst="rect">
                <a:avLst/>
              </a:prstGeom>
              <a:noFill/>
            </p:spPr>
            <p:txBody>
              <a:bodyPr wrap="square" rtlCol="0">
                <a:spAutoFit/>
              </a:bodyPr>
              <a:lstStyle/>
              <a:p>
                <a14:m>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𝑥</m:t>
                        </m:r>
                      </m:e>
                      <m:sub>
                        <m:r>
                          <a:rPr lang="en-IN" sz="2400" i="1" dirty="0">
                            <a:latin typeface="Cambria Math" panose="02040503050406030204" pitchFamily="18" charset="0"/>
                          </a:rPr>
                          <m:t>𝑘</m:t>
                        </m:r>
                      </m:sub>
                    </m:sSub>
                  </m:oMath>
                </a14:m>
                <a:r>
                  <a:rPr lang="en-IN" sz="2400"/>
                  <a:t>=current state</a:t>
                </a:r>
                <a:br>
                  <a:rPr lang="en-IN" sz="2400"/>
                </a:br>
                <a14:m>
                  <m:oMath xmlns:m="http://schemas.openxmlformats.org/officeDocument/2006/math">
                    <m:r>
                      <a:rPr lang="en-IN" sz="2400" b="0" i="1" dirty="0" smtClean="0">
                        <a:solidFill>
                          <a:schemeClr val="tx1"/>
                        </a:solidFill>
                        <a:latin typeface="Cambria Math" panose="02040503050406030204" pitchFamily="18" charset="0"/>
                      </a:rPr>
                      <m:t>𝑢</m:t>
                    </m:r>
                    <m:r>
                      <a:rPr lang="en-IN" sz="2400" i="1" dirty="0">
                        <a:solidFill>
                          <a:schemeClr val="tx1"/>
                        </a:solidFill>
                        <a:latin typeface="Cambria Math" panose="02040503050406030204" pitchFamily="18" charset="0"/>
                      </a:rPr>
                      <m:t> </m:t>
                    </m:r>
                  </m:oMath>
                </a14:m>
                <a:r>
                  <a:rPr lang="en-IN" sz="2400"/>
                  <a:t>= action</a:t>
                </a:r>
                <a:br>
                  <a:rPr lang="en-IN" sz="2400"/>
                </a:b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𝜖</m:t>
                        </m:r>
                      </m:e>
                      <m:sup>
                        <m:r>
                          <a:rPr lang="en-IN" sz="2400" b="0" i="1" smtClean="0">
                            <a:latin typeface="Cambria Math" panose="02040503050406030204" pitchFamily="18" charset="0"/>
                          </a:rPr>
                          <m:t>𝑟𝑙</m:t>
                        </m:r>
                      </m:sup>
                    </m:sSup>
                  </m:oMath>
                </a14:m>
                <a:r>
                  <a:rPr lang="en-IN" sz="2400"/>
                  <a:t>= Probability of exploration</a:t>
                </a:r>
              </a:p>
            </p:txBody>
          </p:sp>
        </mc:Choice>
        <mc:Fallback xmlns="">
          <p:sp>
            <p:nvSpPr>
              <p:cNvPr id="3" name="TextBox 2">
                <a:extLst>
                  <a:ext uri="{FF2B5EF4-FFF2-40B4-BE49-F238E27FC236}">
                    <a16:creationId xmlns:a16="http://schemas.microsoft.com/office/drawing/2014/main" id="{FBA2D5C5-FFF5-86B4-93F7-45F17A4A6E5A}"/>
                  </a:ext>
                </a:extLst>
              </p:cNvPr>
              <p:cNvSpPr txBox="1">
                <a:spLocks noRot="1" noChangeAspect="1" noMove="1" noResize="1" noEditPoints="1" noAdjustHandles="1" noChangeArrowheads="1" noChangeShapeType="1" noTextEdit="1"/>
              </p:cNvSpPr>
              <p:nvPr/>
            </p:nvSpPr>
            <p:spPr>
              <a:xfrm>
                <a:off x="524905" y="2549988"/>
                <a:ext cx="5084158" cy="1206869"/>
              </a:xfrm>
              <a:prstGeom prst="rect">
                <a:avLst/>
              </a:prstGeom>
              <a:blipFill>
                <a:blip r:embed="rId5"/>
                <a:stretch>
                  <a:fillRect t="-4040" b="-1060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3AB1BA2-1885-C81C-0365-1C82CC6FAA13}"/>
              </a:ext>
            </a:extLst>
          </p:cNvPr>
          <p:cNvPicPr>
            <a:picLocks noChangeAspect="1"/>
          </p:cNvPicPr>
          <p:nvPr/>
        </p:nvPicPr>
        <p:blipFill rotWithShape="1">
          <a:blip r:embed="rId6"/>
          <a:srcRect l="6825" t="6812" r="9980" b="12498"/>
          <a:stretch/>
        </p:blipFill>
        <p:spPr>
          <a:xfrm>
            <a:off x="1204331" y="3893175"/>
            <a:ext cx="3006615" cy="2336632"/>
          </a:xfrm>
          <a:prstGeom prst="rect">
            <a:avLst/>
          </a:prstGeom>
        </p:spPr>
      </p:pic>
      <p:graphicFrame>
        <p:nvGraphicFramePr>
          <p:cNvPr id="10" name="Object 9">
            <a:extLst>
              <a:ext uri="{FF2B5EF4-FFF2-40B4-BE49-F238E27FC236}">
                <a16:creationId xmlns:a16="http://schemas.microsoft.com/office/drawing/2014/main" id="{3836226B-3099-7D55-DFBE-EA27C538DD35}"/>
              </a:ext>
            </a:extLst>
          </p:cNvPr>
          <p:cNvGraphicFramePr>
            <a:graphicFrameLocks noChangeAspect="1"/>
          </p:cNvGraphicFramePr>
          <p:nvPr>
            <p:extLst>
              <p:ext uri="{D42A27DB-BD31-4B8C-83A1-F6EECF244321}">
                <p14:modId xmlns:p14="http://schemas.microsoft.com/office/powerpoint/2010/main" val="1567236986"/>
              </p:ext>
            </p:extLst>
          </p:nvPr>
        </p:nvGraphicFramePr>
        <p:xfrm>
          <a:off x="7964176" y="4372836"/>
          <a:ext cx="2864889" cy="1704513"/>
        </p:xfrm>
        <a:graphic>
          <a:graphicData uri="http://schemas.openxmlformats.org/presentationml/2006/ole">
            <mc:AlternateContent xmlns:mc="http://schemas.openxmlformats.org/markup-compatibility/2006">
              <mc:Choice xmlns:v="urn:schemas-microsoft-com:vml" Requires="v">
                <p:oleObj name="Worksheet" r:id="rId7" imgW="1836455" imgH="738967" progId="Excel.Sheet.12">
                  <p:embed/>
                </p:oleObj>
              </mc:Choice>
              <mc:Fallback>
                <p:oleObj name="Worksheet" r:id="rId7" imgW="1836455" imgH="738967" progId="Excel.Sheet.12">
                  <p:embed/>
                  <p:pic>
                    <p:nvPicPr>
                      <p:cNvPr id="10" name="Object 9">
                        <a:extLst>
                          <a:ext uri="{FF2B5EF4-FFF2-40B4-BE49-F238E27FC236}">
                            <a16:creationId xmlns:a16="http://schemas.microsoft.com/office/drawing/2014/main" id="{3836226B-3099-7D55-DFBE-EA27C538DD35}"/>
                          </a:ext>
                        </a:extLst>
                      </p:cNvPr>
                      <p:cNvPicPr/>
                      <p:nvPr/>
                    </p:nvPicPr>
                    <p:blipFill>
                      <a:blip r:embed="rId8"/>
                      <a:stretch>
                        <a:fillRect/>
                      </a:stretch>
                    </p:blipFill>
                    <p:spPr>
                      <a:xfrm>
                        <a:off x="7964176" y="4372836"/>
                        <a:ext cx="2864889" cy="1704513"/>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DBE205CD-0D36-15DA-B739-EF005D3D9422}"/>
              </a:ext>
            </a:extLst>
          </p:cNvPr>
          <p:cNvSpPr txBox="1"/>
          <p:nvPr/>
        </p:nvSpPr>
        <p:spPr>
          <a:xfrm>
            <a:off x="1920508" y="383753"/>
            <a:ext cx="2290438" cy="769441"/>
          </a:xfrm>
          <a:prstGeom prst="rect">
            <a:avLst/>
          </a:prstGeom>
          <a:noFill/>
        </p:spPr>
        <p:txBody>
          <a:bodyPr wrap="square" rtlCol="0">
            <a:spAutoFit/>
          </a:bodyPr>
          <a:lstStyle/>
          <a:p>
            <a:pPr algn="ctr"/>
            <a:r>
              <a:rPr lang="en-IN" sz="4400"/>
              <a:t>Policy</a:t>
            </a:r>
          </a:p>
        </p:txBody>
      </p:sp>
      <p:sp>
        <p:nvSpPr>
          <p:cNvPr id="13" name="TextBox 12">
            <a:extLst>
              <a:ext uri="{FF2B5EF4-FFF2-40B4-BE49-F238E27FC236}">
                <a16:creationId xmlns:a16="http://schemas.microsoft.com/office/drawing/2014/main" id="{CA8532BF-97BA-0F45-3905-C0E7FB9E055E}"/>
              </a:ext>
            </a:extLst>
          </p:cNvPr>
          <p:cNvSpPr txBox="1"/>
          <p:nvPr/>
        </p:nvSpPr>
        <p:spPr>
          <a:xfrm>
            <a:off x="8335905" y="3893174"/>
            <a:ext cx="2121430" cy="369332"/>
          </a:xfrm>
          <a:prstGeom prst="rect">
            <a:avLst/>
          </a:prstGeom>
          <a:noFill/>
        </p:spPr>
        <p:txBody>
          <a:bodyPr wrap="square" rtlCol="0">
            <a:spAutoFit/>
          </a:bodyPr>
          <a:lstStyle/>
          <a:p>
            <a:pPr algn="ctr"/>
            <a:r>
              <a:rPr lang="en-IN"/>
              <a:t>Q-Table</a:t>
            </a:r>
          </a:p>
        </p:txBody>
      </p:sp>
    </p:spTree>
    <p:extLst>
      <p:ext uri="{BB962C8B-B14F-4D97-AF65-F5344CB8AC3E}">
        <p14:creationId xmlns:p14="http://schemas.microsoft.com/office/powerpoint/2010/main" val="249441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14">
            <a:extLst>
              <a:ext uri="{FF2B5EF4-FFF2-40B4-BE49-F238E27FC236}">
                <a16:creationId xmlns:a16="http://schemas.microsoft.com/office/drawing/2014/main" id="{AC00F8C3-992E-5116-BF0E-C0DF85AB906C}"/>
              </a:ext>
            </a:extLst>
          </p:cNvPr>
          <p:cNvPicPr>
            <a:picLocks noGrp="1" noChangeAspect="1"/>
          </p:cNvPicPr>
          <p:nvPr>
            <p:ph idx="1"/>
          </p:nvPr>
        </p:nvPicPr>
        <p:blipFill>
          <a:blip r:embed="rId2"/>
          <a:stretch>
            <a:fillRect/>
          </a:stretch>
        </p:blipFill>
        <p:spPr>
          <a:xfrm>
            <a:off x="505160" y="1464835"/>
            <a:ext cx="11160392" cy="5393165"/>
          </a:xfrm>
          <a:prstGeom prst="rect">
            <a:avLst/>
          </a:prstGeom>
        </p:spPr>
      </p:pic>
      <p:pic>
        <p:nvPicPr>
          <p:cNvPr id="21" name="Picture 20">
            <a:extLst>
              <a:ext uri="{FF2B5EF4-FFF2-40B4-BE49-F238E27FC236}">
                <a16:creationId xmlns:a16="http://schemas.microsoft.com/office/drawing/2014/main" id="{C18EC366-91FD-18E6-27A2-F0C9FA4AB9F6}"/>
              </a:ext>
            </a:extLst>
          </p:cNvPr>
          <p:cNvPicPr>
            <a:picLocks noChangeAspect="1"/>
          </p:cNvPicPr>
          <p:nvPr/>
        </p:nvPicPr>
        <p:blipFill>
          <a:blip r:embed="rId3"/>
          <a:stretch>
            <a:fillRect/>
          </a:stretch>
        </p:blipFill>
        <p:spPr>
          <a:xfrm>
            <a:off x="10914434" y="5804384"/>
            <a:ext cx="898866" cy="1045238"/>
          </a:xfrm>
          <a:prstGeom prst="rect">
            <a:avLst/>
          </a:prstGeom>
        </p:spPr>
      </p:pic>
      <p:sp>
        <p:nvSpPr>
          <p:cNvPr id="9" name="Title 8">
            <a:extLst>
              <a:ext uri="{FF2B5EF4-FFF2-40B4-BE49-F238E27FC236}">
                <a16:creationId xmlns:a16="http://schemas.microsoft.com/office/drawing/2014/main" id="{3F8460D8-0C5F-E050-9532-F2C6E851F9B8}"/>
              </a:ext>
            </a:extLst>
          </p:cNvPr>
          <p:cNvSpPr>
            <a:spLocks noGrp="1"/>
          </p:cNvSpPr>
          <p:nvPr>
            <p:ph type="title"/>
          </p:nvPr>
        </p:nvSpPr>
        <p:spPr>
          <a:xfrm>
            <a:off x="838200" y="672747"/>
            <a:ext cx="10515600" cy="715556"/>
          </a:xfrm>
          <a:prstGeom prst="ellipse">
            <a:avLst/>
          </a:prstGeom>
        </p:spPr>
        <p:txBody>
          <a:bodyPr vert="horz" lIns="91440" tIns="45720" rIns="91440" bIns="45720" rtlCol="0">
            <a:noAutofit/>
          </a:bodyPr>
          <a:lstStyle/>
          <a:p>
            <a:pPr algn="ctr"/>
            <a:r>
              <a:rPr lang="en-US" kern="1200">
                <a:solidFill>
                  <a:schemeClr val="bg1"/>
                </a:solidFill>
                <a:latin typeface="+mj-lt"/>
                <a:ea typeface="+mj-ea"/>
                <a:cs typeface="+mj-cs"/>
              </a:rPr>
              <a:t>Q-Learning Example</a:t>
            </a:r>
          </a:p>
        </p:txBody>
      </p:sp>
    </p:spTree>
    <p:extLst>
      <p:ext uri="{BB962C8B-B14F-4D97-AF65-F5344CB8AC3E}">
        <p14:creationId xmlns:p14="http://schemas.microsoft.com/office/powerpoint/2010/main" val="2358668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C2B7E7E-9D87-8871-1E7D-01417C1021C5}"/>
              </a:ext>
            </a:extLst>
          </p:cNvPr>
          <p:cNvPicPr>
            <a:picLocks noGrp="1" noChangeAspect="1"/>
          </p:cNvPicPr>
          <p:nvPr>
            <p:ph idx="1"/>
          </p:nvPr>
        </p:nvPicPr>
        <p:blipFill>
          <a:blip r:embed="rId2"/>
          <a:stretch>
            <a:fillRect/>
          </a:stretch>
        </p:blipFill>
        <p:spPr>
          <a:xfrm>
            <a:off x="1349376" y="1323182"/>
            <a:ext cx="4922838" cy="4449763"/>
          </a:xfrm>
          <a:prstGeom prst="rect">
            <a:avLst/>
          </a:prstGeom>
        </p:spPr>
      </p:pic>
      <p:sp>
        <p:nvSpPr>
          <p:cNvPr id="8" name="TextBox 7">
            <a:extLst>
              <a:ext uri="{FF2B5EF4-FFF2-40B4-BE49-F238E27FC236}">
                <a16:creationId xmlns:a16="http://schemas.microsoft.com/office/drawing/2014/main" id="{C2E3370E-B4F5-5F71-F606-061FC1D6A734}"/>
              </a:ext>
            </a:extLst>
          </p:cNvPr>
          <p:cNvSpPr txBox="1"/>
          <p:nvPr/>
        </p:nvSpPr>
        <p:spPr>
          <a:xfrm>
            <a:off x="1171638" y="5784195"/>
            <a:ext cx="4922838" cy="889000"/>
          </a:xfrm>
          <a:prstGeom prst="rect">
            <a:avLst/>
          </a:prstGeom>
          <a:solidFill>
            <a:srgbClr val="000000">
              <a:alpha val="50000"/>
            </a:srgbClr>
          </a:solidFill>
          <a:ln>
            <a:noFill/>
          </a:ln>
        </p:spPr>
        <p:txBody>
          <a:bodyPr wrap="square" rtlCol="0" anchor="ctr">
            <a:noAutofit/>
          </a:bodyPr>
          <a:lstStyle/>
          <a:p>
            <a:pPr algn="ctr">
              <a:spcAft>
                <a:spcPts val="600"/>
              </a:spcAft>
            </a:pPr>
            <a:r>
              <a:rPr lang="en-IN" sz="2800">
                <a:solidFill>
                  <a:srgbClr val="FFFFFF"/>
                </a:solidFill>
              </a:rPr>
              <a:t>Agent receive rewards</a:t>
            </a:r>
          </a:p>
        </p:txBody>
      </p:sp>
      <p:pic>
        <p:nvPicPr>
          <p:cNvPr id="7" name="Picture 6">
            <a:extLst>
              <a:ext uri="{FF2B5EF4-FFF2-40B4-BE49-F238E27FC236}">
                <a16:creationId xmlns:a16="http://schemas.microsoft.com/office/drawing/2014/main" id="{CD2DA98F-576E-1F53-269F-A4112229F277}"/>
              </a:ext>
            </a:extLst>
          </p:cNvPr>
          <p:cNvPicPr>
            <a:picLocks noChangeAspect="1"/>
          </p:cNvPicPr>
          <p:nvPr/>
        </p:nvPicPr>
        <p:blipFill>
          <a:blip r:embed="rId3"/>
          <a:stretch>
            <a:fillRect/>
          </a:stretch>
        </p:blipFill>
        <p:spPr>
          <a:xfrm>
            <a:off x="6402388" y="1323182"/>
            <a:ext cx="4371975" cy="4449763"/>
          </a:xfrm>
          <a:prstGeom prst="rect">
            <a:avLst/>
          </a:prstGeom>
        </p:spPr>
      </p:pic>
      <p:sp>
        <p:nvSpPr>
          <p:cNvPr id="9" name="TextBox 8">
            <a:extLst>
              <a:ext uri="{FF2B5EF4-FFF2-40B4-BE49-F238E27FC236}">
                <a16:creationId xmlns:a16="http://schemas.microsoft.com/office/drawing/2014/main" id="{CA2093CC-CE28-CA7A-F61C-BB919553428A}"/>
              </a:ext>
            </a:extLst>
          </p:cNvPr>
          <p:cNvSpPr txBox="1"/>
          <p:nvPr/>
        </p:nvSpPr>
        <p:spPr>
          <a:xfrm>
            <a:off x="6402388" y="5772945"/>
            <a:ext cx="4371975" cy="889000"/>
          </a:xfrm>
          <a:prstGeom prst="rect">
            <a:avLst/>
          </a:prstGeom>
          <a:solidFill>
            <a:srgbClr val="000000">
              <a:alpha val="50000"/>
            </a:srgbClr>
          </a:solidFill>
          <a:ln>
            <a:noFill/>
          </a:ln>
        </p:spPr>
        <p:txBody>
          <a:bodyPr wrap="square" rtlCol="0" anchor="ctr">
            <a:noAutofit/>
          </a:bodyPr>
          <a:lstStyle/>
          <a:p>
            <a:pPr algn="ctr">
              <a:spcAft>
                <a:spcPts val="600"/>
              </a:spcAft>
            </a:pPr>
            <a:r>
              <a:rPr lang="en-IN" sz="2800">
                <a:solidFill>
                  <a:srgbClr val="FFFFFF"/>
                </a:solidFill>
              </a:rPr>
              <a:t>And it remembers which actions led to reward</a:t>
            </a:r>
          </a:p>
        </p:txBody>
      </p:sp>
      <p:sp>
        <p:nvSpPr>
          <p:cNvPr id="2" name="Title 1">
            <a:extLst>
              <a:ext uri="{FF2B5EF4-FFF2-40B4-BE49-F238E27FC236}">
                <a16:creationId xmlns:a16="http://schemas.microsoft.com/office/drawing/2014/main" id="{6C205AED-A0C6-5E55-AFF0-DFF1DAF6C5B6}"/>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Learning Phase</a:t>
            </a:r>
          </a:p>
        </p:txBody>
      </p:sp>
    </p:spTree>
    <p:extLst>
      <p:ext uri="{BB962C8B-B14F-4D97-AF65-F5344CB8AC3E}">
        <p14:creationId xmlns:p14="http://schemas.microsoft.com/office/powerpoint/2010/main" val="1125061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FCF8E62D-F025-B54B-C269-21A2EDA8F92E}"/>
              </a:ext>
            </a:extLst>
          </p:cNvPr>
          <p:cNvPicPr>
            <a:picLocks noGrp="1" noChangeAspect="1"/>
          </p:cNvPicPr>
          <p:nvPr>
            <p:ph idx="1"/>
          </p:nvPr>
        </p:nvPicPr>
        <p:blipFill>
          <a:blip r:embed="rId2"/>
          <a:stretch>
            <a:fillRect/>
          </a:stretch>
        </p:blipFill>
        <p:spPr>
          <a:xfrm>
            <a:off x="769938" y="1409298"/>
            <a:ext cx="10298112" cy="5279964"/>
          </a:xfrm>
          <a:prstGeom prst="rect">
            <a:avLst/>
          </a:prstGeom>
        </p:spPr>
      </p:pic>
      <p:pic>
        <p:nvPicPr>
          <p:cNvPr id="7" name="Picture 6">
            <a:extLst>
              <a:ext uri="{FF2B5EF4-FFF2-40B4-BE49-F238E27FC236}">
                <a16:creationId xmlns:a16="http://schemas.microsoft.com/office/drawing/2014/main" id="{C5C17FF8-8BD0-DEC7-8323-EF971160603D}"/>
              </a:ext>
            </a:extLst>
          </p:cNvPr>
          <p:cNvPicPr>
            <a:picLocks noChangeAspect="1"/>
          </p:cNvPicPr>
          <p:nvPr/>
        </p:nvPicPr>
        <p:blipFill>
          <a:blip r:embed="rId3"/>
          <a:stretch>
            <a:fillRect/>
          </a:stretch>
        </p:blipFill>
        <p:spPr>
          <a:xfrm>
            <a:off x="10477499" y="5249848"/>
            <a:ext cx="1516063" cy="1460409"/>
          </a:xfrm>
          <a:prstGeom prst="rect">
            <a:avLst/>
          </a:prstGeom>
        </p:spPr>
      </p:pic>
      <p:sp>
        <p:nvSpPr>
          <p:cNvPr id="2" name="Title 1">
            <a:extLst>
              <a:ext uri="{FF2B5EF4-FFF2-40B4-BE49-F238E27FC236}">
                <a16:creationId xmlns:a16="http://schemas.microsoft.com/office/drawing/2014/main" id="{159098EA-85F8-B683-3D3F-8619C2170914}"/>
              </a:ext>
            </a:extLst>
          </p:cNvPr>
          <p:cNvSpPr>
            <a:spLocks noGrp="1"/>
          </p:cNvSpPr>
          <p:nvPr>
            <p:ph type="title"/>
          </p:nvPr>
        </p:nvSpPr>
        <p:spPr>
          <a:xfrm>
            <a:off x="838200" y="672747"/>
            <a:ext cx="10515600" cy="715556"/>
          </a:xfrm>
          <a:prstGeom prst="ellipse">
            <a:avLst/>
          </a:prstGeom>
        </p:spPr>
        <p:txBody>
          <a:bodyPr vert="horz" lIns="91440" tIns="45720" rIns="91440" bIns="45720" rtlCol="0">
            <a:noAutofit/>
          </a:bodyPr>
          <a:lstStyle/>
          <a:p>
            <a:pPr algn="ctr"/>
            <a:r>
              <a:rPr lang="en-US" kern="1200">
                <a:solidFill>
                  <a:schemeClr val="bg1"/>
                </a:solidFill>
                <a:latin typeface="+mj-lt"/>
                <a:ea typeface="+mj-ea"/>
                <a:cs typeface="+mj-cs"/>
              </a:rPr>
              <a:t>Final Policy</a:t>
            </a:r>
          </a:p>
        </p:txBody>
      </p:sp>
    </p:spTree>
    <p:extLst>
      <p:ext uri="{BB962C8B-B14F-4D97-AF65-F5344CB8AC3E}">
        <p14:creationId xmlns:p14="http://schemas.microsoft.com/office/powerpoint/2010/main" val="2669628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FA1B1-3A40-A066-E00C-73E0B913B7B8}"/>
              </a:ext>
            </a:extLst>
          </p:cNvPr>
          <p:cNvSpPr>
            <a:spLocks noGrp="1"/>
          </p:cNvSpPr>
          <p:nvPr>
            <p:ph type="title"/>
          </p:nvPr>
        </p:nvSpPr>
        <p:spPr>
          <a:xfrm>
            <a:off x="838200" y="365125"/>
            <a:ext cx="10515600" cy="1325563"/>
          </a:xfrm>
        </p:spPr>
        <p:txBody>
          <a:bodyPr>
            <a:normAutofit/>
          </a:bodyPr>
          <a:lstStyle/>
          <a:p>
            <a:r>
              <a:rPr lang="en-IN" sz="4200"/>
              <a:t>Issues with Control using Classical Q-Learning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604F0E8-2E93-EEBE-6008-3206845E8F1F}"/>
              </a:ext>
            </a:extLst>
          </p:cNvPr>
          <p:cNvGraphicFramePr>
            <a:graphicFrameLocks noGrp="1"/>
          </p:cNvGraphicFramePr>
          <p:nvPr>
            <p:ph idx="1"/>
            <p:extLst>
              <p:ext uri="{D42A27DB-BD31-4B8C-83A1-F6EECF244321}">
                <p14:modId xmlns:p14="http://schemas.microsoft.com/office/powerpoint/2010/main" val="154604044"/>
              </p:ext>
            </p:extLst>
          </p:nvPr>
        </p:nvGraphicFramePr>
        <p:xfrm>
          <a:off x="235848" y="2053462"/>
          <a:ext cx="11628863" cy="4804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10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588A-57E6-0457-EAFC-8FCDBD32BD93}"/>
              </a:ext>
            </a:extLst>
          </p:cNvPr>
          <p:cNvSpPr>
            <a:spLocks noGrp="1"/>
          </p:cNvSpPr>
          <p:nvPr>
            <p:ph type="title"/>
          </p:nvPr>
        </p:nvSpPr>
        <p:spPr>
          <a:xfrm>
            <a:off x="649224" y="629266"/>
            <a:ext cx="5102351" cy="1676603"/>
          </a:xfrm>
        </p:spPr>
        <p:txBody>
          <a:bodyPr>
            <a:normAutofit/>
          </a:bodyPr>
          <a:lstStyle/>
          <a:p>
            <a:r>
              <a:rPr lang="en-IN"/>
              <a:t>Control-Tutored QL </a:t>
            </a:r>
          </a:p>
        </p:txBody>
      </p:sp>
      <p:sp>
        <p:nvSpPr>
          <p:cNvPr id="3" name="Content Placeholder 2">
            <a:extLst>
              <a:ext uri="{FF2B5EF4-FFF2-40B4-BE49-F238E27FC236}">
                <a16:creationId xmlns:a16="http://schemas.microsoft.com/office/drawing/2014/main" id="{A8311CBB-E4C1-5647-6762-74FD693A542D}"/>
              </a:ext>
            </a:extLst>
          </p:cNvPr>
          <p:cNvSpPr>
            <a:spLocks noGrp="1"/>
          </p:cNvSpPr>
          <p:nvPr>
            <p:ph idx="1"/>
          </p:nvPr>
        </p:nvSpPr>
        <p:spPr>
          <a:xfrm>
            <a:off x="615696" y="1856233"/>
            <a:ext cx="5102351" cy="3785419"/>
          </a:xfrm>
        </p:spPr>
        <p:txBody>
          <a:bodyPr>
            <a:noAutofit/>
          </a:bodyPr>
          <a:lstStyle/>
          <a:p>
            <a:r>
              <a:rPr lang="en-IN" sz="2400"/>
              <a:t>Added a mathematical model-based control tutor which will help our agent to learn</a:t>
            </a:r>
          </a:p>
          <a:p>
            <a:r>
              <a:rPr lang="en-IN" sz="2400"/>
              <a:t>Whenever the maximum Q-value is negative our tutor will suggest the action to the agent</a:t>
            </a:r>
          </a:p>
          <a:p>
            <a:r>
              <a:rPr lang="en-IN" sz="2400"/>
              <a:t>The suggested action can be exploration or the optimal action from the knowledge of the system </a:t>
            </a:r>
          </a:p>
          <a:p>
            <a:r>
              <a:rPr lang="en-IN" sz="2400"/>
              <a:t>if the later action is not possible for the agent to take it will take the action which is closest to the suggested action </a:t>
            </a:r>
          </a:p>
        </p:txBody>
      </p:sp>
      <p:sp>
        <p:nvSpPr>
          <p:cNvPr id="19" name="Rectangle 18">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6B7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02CACD-3319-EF66-0C94-7672B67132F9}"/>
              </a:ext>
            </a:extLst>
          </p:cNvPr>
          <p:cNvPicPr>
            <a:picLocks noChangeAspect="1"/>
          </p:cNvPicPr>
          <p:nvPr/>
        </p:nvPicPr>
        <p:blipFill>
          <a:blip r:embed="rId2"/>
          <a:stretch>
            <a:fillRect/>
          </a:stretch>
        </p:blipFill>
        <p:spPr>
          <a:xfrm>
            <a:off x="7654122" y="694945"/>
            <a:ext cx="3016332" cy="2322576"/>
          </a:xfrm>
          <a:prstGeom prst="rect">
            <a:avLst/>
          </a:prstGeom>
        </p:spPr>
      </p:pic>
      <p:sp>
        <p:nvSpPr>
          <p:cNvPr id="23"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30FE06-7541-31C8-C8AB-7503B8BCE513}"/>
              </a:ext>
            </a:extLst>
          </p:cNvPr>
          <p:cNvPicPr>
            <a:picLocks noChangeAspect="1"/>
          </p:cNvPicPr>
          <p:nvPr/>
        </p:nvPicPr>
        <p:blipFill>
          <a:blip r:embed="rId3"/>
          <a:stretch>
            <a:fillRect/>
          </a:stretch>
        </p:blipFill>
        <p:spPr>
          <a:xfrm>
            <a:off x="7460767" y="3721608"/>
            <a:ext cx="3403042" cy="2322576"/>
          </a:xfrm>
          <a:prstGeom prst="rect">
            <a:avLst/>
          </a:prstGeom>
          <a:effectLst/>
        </p:spPr>
      </p:pic>
    </p:spTree>
    <p:extLst>
      <p:ext uri="{BB962C8B-B14F-4D97-AF65-F5344CB8AC3E}">
        <p14:creationId xmlns:p14="http://schemas.microsoft.com/office/powerpoint/2010/main" val="3756099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C390-4B3F-2203-9791-4D1C31D59FEB}"/>
              </a:ext>
            </a:extLst>
          </p:cNvPr>
          <p:cNvSpPr>
            <a:spLocks noGrp="1"/>
          </p:cNvSpPr>
          <p:nvPr>
            <p:ph type="title"/>
          </p:nvPr>
        </p:nvSpPr>
        <p:spPr>
          <a:xfrm>
            <a:off x="838200" y="319405"/>
            <a:ext cx="10515600" cy="1325563"/>
          </a:xfrm>
        </p:spPr>
        <p:txBody>
          <a:bodyPr/>
          <a:lstStyle/>
          <a:p>
            <a:r>
              <a:rPr lang="en-IN"/>
              <a:t>CTQL Demystified</a:t>
            </a:r>
          </a:p>
        </p:txBody>
      </p:sp>
      <p:sp>
        <p:nvSpPr>
          <p:cNvPr id="4" name="Rectangle: Rounded Corners 3">
            <a:extLst>
              <a:ext uri="{FF2B5EF4-FFF2-40B4-BE49-F238E27FC236}">
                <a16:creationId xmlns:a16="http://schemas.microsoft.com/office/drawing/2014/main" id="{A5387A61-517F-A4F7-3D36-25BDF6B19D63}"/>
              </a:ext>
            </a:extLst>
          </p:cNvPr>
          <p:cNvSpPr/>
          <p:nvPr/>
        </p:nvSpPr>
        <p:spPr>
          <a:xfrm>
            <a:off x="5439162" y="1293308"/>
            <a:ext cx="158191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Switching Condition</a:t>
            </a:r>
          </a:p>
        </p:txBody>
      </p:sp>
      <p:cxnSp>
        <p:nvCxnSpPr>
          <p:cNvPr id="8" name="Straight Arrow Connector 7">
            <a:extLst>
              <a:ext uri="{FF2B5EF4-FFF2-40B4-BE49-F238E27FC236}">
                <a16:creationId xmlns:a16="http://schemas.microsoft.com/office/drawing/2014/main" id="{A9E45610-CF8C-BEAE-4268-A176C821FE85}"/>
              </a:ext>
            </a:extLst>
          </p:cNvPr>
          <p:cNvCxnSpPr>
            <a:cxnSpLocks/>
            <a:stCxn id="4" idx="2"/>
            <a:endCxn id="12" idx="0"/>
          </p:cNvCxnSpPr>
          <p:nvPr/>
        </p:nvCxnSpPr>
        <p:spPr>
          <a:xfrm>
            <a:off x="6230118" y="2006540"/>
            <a:ext cx="1605520" cy="82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C9E10F-FF6B-4527-B884-4C7C2841E44A}"/>
              </a:ext>
            </a:extLst>
          </p:cNvPr>
          <p:cNvCxnSpPr>
            <a:cxnSpLocks/>
            <a:stCxn id="4" idx="2"/>
            <a:endCxn id="11" idx="0"/>
          </p:cNvCxnSpPr>
          <p:nvPr/>
        </p:nvCxnSpPr>
        <p:spPr>
          <a:xfrm flipH="1">
            <a:off x="4743135" y="2006540"/>
            <a:ext cx="1486983" cy="799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362980E-E4D6-322A-C82C-D1891E49BA0E}"/>
              </a:ext>
            </a:extLst>
          </p:cNvPr>
          <p:cNvSpPr/>
          <p:nvPr/>
        </p:nvSpPr>
        <p:spPr>
          <a:xfrm>
            <a:off x="4025331" y="2806482"/>
            <a:ext cx="1435608" cy="673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Control Policy</a:t>
            </a:r>
          </a:p>
        </p:txBody>
      </p:sp>
      <p:sp>
        <p:nvSpPr>
          <p:cNvPr id="12" name="Rectangle: Rounded Corners 11">
            <a:extLst>
              <a:ext uri="{FF2B5EF4-FFF2-40B4-BE49-F238E27FC236}">
                <a16:creationId xmlns:a16="http://schemas.microsoft.com/office/drawing/2014/main" id="{9E5B39AE-A2F1-0DF1-BB55-6A88BED785B3}"/>
              </a:ext>
            </a:extLst>
          </p:cNvPr>
          <p:cNvSpPr/>
          <p:nvPr/>
        </p:nvSpPr>
        <p:spPr>
          <a:xfrm>
            <a:off x="6971530" y="2834922"/>
            <a:ext cx="1728216" cy="64008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RL Policy</a:t>
            </a:r>
          </a:p>
        </p:txBody>
      </p:sp>
      <p:cxnSp>
        <p:nvCxnSpPr>
          <p:cNvPr id="14" name="Straight Arrow Connector 13">
            <a:extLst>
              <a:ext uri="{FF2B5EF4-FFF2-40B4-BE49-F238E27FC236}">
                <a16:creationId xmlns:a16="http://schemas.microsoft.com/office/drawing/2014/main" id="{02E01586-7851-37DA-A7D1-947E046786B6}"/>
              </a:ext>
            </a:extLst>
          </p:cNvPr>
          <p:cNvCxnSpPr>
            <a:cxnSpLocks/>
            <a:stCxn id="11" idx="2"/>
            <a:endCxn id="21" idx="0"/>
          </p:cNvCxnSpPr>
          <p:nvPr/>
        </p:nvCxnSpPr>
        <p:spPr>
          <a:xfrm flipH="1">
            <a:off x="2721196" y="3479572"/>
            <a:ext cx="2021939" cy="126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93E9AF-EA27-25CE-754C-95E42AC90E83}"/>
              </a:ext>
            </a:extLst>
          </p:cNvPr>
          <p:cNvCxnSpPr>
            <a:cxnSpLocks/>
            <a:stCxn id="11" idx="2"/>
            <a:endCxn id="22" idx="0"/>
          </p:cNvCxnSpPr>
          <p:nvPr/>
        </p:nvCxnSpPr>
        <p:spPr>
          <a:xfrm>
            <a:off x="4743135" y="3479572"/>
            <a:ext cx="1409442" cy="126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D6A29B-4F45-A952-CBBB-6AE8450C73DF}"/>
              </a:ext>
            </a:extLst>
          </p:cNvPr>
          <p:cNvCxnSpPr>
            <a:cxnSpLocks/>
            <a:stCxn id="12" idx="2"/>
            <a:endCxn id="22" idx="0"/>
          </p:cNvCxnSpPr>
          <p:nvPr/>
        </p:nvCxnSpPr>
        <p:spPr>
          <a:xfrm flipH="1">
            <a:off x="6152577" y="3475002"/>
            <a:ext cx="1683061" cy="1268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E3B911-550D-6399-DFD9-2380F581D761}"/>
              </a:ext>
            </a:extLst>
          </p:cNvPr>
          <p:cNvCxnSpPr>
            <a:cxnSpLocks/>
            <a:stCxn id="12" idx="2"/>
            <a:endCxn id="23" idx="0"/>
          </p:cNvCxnSpPr>
          <p:nvPr/>
        </p:nvCxnSpPr>
        <p:spPr>
          <a:xfrm>
            <a:off x="7835638" y="3475002"/>
            <a:ext cx="1691744" cy="126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D2232221-DE0B-0845-8E2F-2656599A83DE}"/>
                  </a:ext>
                </a:extLst>
              </p:cNvPr>
              <p:cNvSpPr/>
              <p:nvPr/>
            </p:nvSpPr>
            <p:spPr>
              <a:xfrm>
                <a:off x="-1" y="4743576"/>
                <a:ext cx="5442393"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1600" b="1" i="1" smtClean="0">
                              <a:latin typeface="Cambria Math" panose="02040503050406030204" pitchFamily="18" charset="0"/>
                            </a:rPr>
                          </m:ctrlPr>
                        </m:sSupPr>
                        <m:e>
                          <m:r>
                            <a:rPr lang="en-IN" sz="1600" b="1" i="1" smtClean="0">
                              <a:latin typeface="Cambria Math" panose="02040503050406030204" pitchFamily="18" charset="0"/>
                              <a:ea typeface="Cambria Math" panose="02040503050406030204" pitchFamily="18" charset="0"/>
                            </a:rPr>
                            <m:t>𝝅</m:t>
                          </m:r>
                        </m:e>
                        <m:sup>
                          <m:r>
                            <a:rPr lang="en-IN" sz="1600" b="1" i="1" smtClean="0">
                              <a:latin typeface="Cambria Math" panose="02040503050406030204" pitchFamily="18" charset="0"/>
                              <a:ea typeface="Cambria Math" panose="02040503050406030204" pitchFamily="18" charset="0"/>
                            </a:rPr>
                            <m:t>𝑪</m:t>
                          </m:r>
                        </m:sup>
                      </m:sSup>
                      <m:d>
                        <m:dPr>
                          <m:ctrlPr>
                            <a:rPr lang="en-IN" sz="1600" b="1" i="1">
                              <a:latin typeface="Cambria Math" panose="02040503050406030204" pitchFamily="18" charset="0"/>
                            </a:rPr>
                          </m:ctrlPr>
                        </m:dPr>
                        <m:e>
                          <m:sSub>
                            <m:sSubPr>
                              <m:ctrlPr>
                                <a:rPr lang="en-IN" sz="1600" b="1" i="1">
                                  <a:latin typeface="Cambria Math" panose="02040503050406030204" pitchFamily="18" charset="0"/>
                                </a:rPr>
                              </m:ctrlPr>
                            </m:sSubPr>
                            <m:e>
                              <m:r>
                                <a:rPr lang="en-IN" sz="1600" b="1" i="1" smtClean="0">
                                  <a:latin typeface="Cambria Math" panose="02040503050406030204" pitchFamily="18" charset="0"/>
                                </a:rPr>
                                <m:t>𝒙</m:t>
                              </m:r>
                            </m:e>
                            <m:sub>
                              <m:r>
                                <a:rPr lang="en-IN" sz="1600" b="1" i="1" smtClean="0">
                                  <a:latin typeface="Cambria Math" panose="02040503050406030204" pitchFamily="18" charset="0"/>
                                </a:rPr>
                                <m:t>𝒌</m:t>
                              </m:r>
                            </m:sub>
                          </m:sSub>
                        </m:e>
                      </m:d>
                      <m:r>
                        <a:rPr lang="en-IN" sz="1600" b="1" i="1" smtClean="0">
                          <a:latin typeface="Cambria Math" panose="02040503050406030204" pitchFamily="18" charset="0"/>
                        </a:rPr>
                        <m:t>=</m:t>
                      </m:r>
                      <m:d>
                        <m:dPr>
                          <m:begChr m:val="{"/>
                          <m:endChr m:val=""/>
                          <m:ctrlPr>
                            <a:rPr lang="en-IN" sz="1600" b="1" i="1" smtClean="0">
                              <a:latin typeface="Cambria Math" panose="02040503050406030204" pitchFamily="18" charset="0"/>
                            </a:rPr>
                          </m:ctrlPr>
                        </m:dPr>
                        <m:e>
                          <m:eqArr>
                            <m:eqArrPr>
                              <m:ctrlPr>
                                <a:rPr lang="en-IN" sz="1600" b="1" i="1" smtClean="0">
                                  <a:latin typeface="Cambria Math" panose="02040503050406030204" pitchFamily="18" charset="0"/>
                                </a:rPr>
                              </m:ctrlPr>
                            </m:eqArrPr>
                            <m:e>
                              <m:func>
                                <m:funcPr>
                                  <m:ctrlPr>
                                    <a:rPr lang="en-IN" sz="1600" b="1" i="1">
                                      <a:latin typeface="Cambria Math" panose="02040503050406030204" pitchFamily="18" charset="0"/>
                                    </a:rPr>
                                  </m:ctrlPr>
                                </m:funcPr>
                                <m:fName>
                                  <m:r>
                                    <a:rPr lang="en-IN" sz="1600" b="1" i="1" smtClean="0">
                                      <a:latin typeface="Cambria Math" panose="02040503050406030204" pitchFamily="18" charset="0"/>
                                    </a:rPr>
                                    <m:t>𝐚𝐫𝐠</m:t>
                                  </m:r>
                                </m:fName>
                                <m:e>
                                  <m:limLow>
                                    <m:limLowPr>
                                      <m:ctrlPr>
                                        <a:rPr lang="en-IN" sz="1600" b="1" i="1">
                                          <a:solidFill>
                                            <a:srgbClr val="836967"/>
                                          </a:solidFill>
                                          <a:latin typeface="Cambria Math" panose="02040503050406030204" pitchFamily="18" charset="0"/>
                                        </a:rPr>
                                      </m:ctrlPr>
                                    </m:limLowPr>
                                    <m:e>
                                      <m:r>
                                        <a:rPr lang="en-IN" sz="1600" b="1" i="1" smtClean="0">
                                          <a:latin typeface="Cambria Math" panose="02040503050406030204" pitchFamily="18" charset="0"/>
                                        </a:rPr>
                                        <m:t>𝒎𝒊𝒏</m:t>
                                      </m:r>
                                    </m:e>
                                    <m:lim>
                                      <m:r>
                                        <a:rPr lang="en-IN" sz="1600" b="1" i="1" smtClean="0">
                                          <a:latin typeface="Cambria Math" panose="02040503050406030204" pitchFamily="18" charset="0"/>
                                        </a:rPr>
                                        <m:t>𝒖</m:t>
                                      </m:r>
                                      <m:r>
                                        <a:rPr lang="en-IN" sz="1600" b="1" smtClean="0">
                                          <a:latin typeface="Cambria Math" panose="02040503050406030204" pitchFamily="18" charset="0"/>
                                        </a:rPr>
                                        <m:t>∈</m:t>
                                      </m:r>
                                      <m:r>
                                        <a:rPr lang="en-IN" sz="1600" b="1" i="1" smtClean="0">
                                          <a:latin typeface="Cambria Math" panose="02040503050406030204" pitchFamily="18" charset="0"/>
                                        </a:rPr>
                                        <m:t>𝑼</m:t>
                                      </m:r>
                                    </m:lim>
                                  </m:limLow>
                                  <m:d>
                                    <m:dPr>
                                      <m:begChr m:val="‖"/>
                                      <m:endChr m:val=""/>
                                      <m:ctrlPr>
                                        <a:rPr lang="en-IN" sz="1600" b="1" i="1" smtClean="0">
                                          <a:latin typeface="Cambria Math" panose="02040503050406030204" pitchFamily="18" charset="0"/>
                                        </a:rPr>
                                      </m:ctrlPr>
                                    </m:dPr>
                                    <m:e>
                                      <m:r>
                                        <a:rPr lang="en-IN" sz="1600" b="1" i="1" smtClean="0">
                                          <a:latin typeface="Cambria Math" panose="02040503050406030204" pitchFamily="18" charset="0"/>
                                        </a:rPr>
                                        <m:t>𝒗</m:t>
                                      </m:r>
                                      <m:d>
                                        <m:dPr>
                                          <m:ctrlPr>
                                            <a:rPr lang="en-IN" sz="1600" b="1" i="1" smtClean="0">
                                              <a:latin typeface="Cambria Math" panose="02040503050406030204" pitchFamily="18" charset="0"/>
                                            </a:rPr>
                                          </m:ctrlPr>
                                        </m:dPr>
                                        <m:e>
                                          <m:sSub>
                                            <m:sSubPr>
                                              <m:ctrlPr>
                                                <a:rPr lang="en-IN" sz="1600" b="1" i="1" smtClean="0">
                                                  <a:latin typeface="Cambria Math" panose="02040503050406030204" pitchFamily="18" charset="0"/>
                                                </a:rPr>
                                              </m:ctrlPr>
                                            </m:sSubPr>
                                            <m:e>
                                              <m:r>
                                                <a:rPr lang="en-IN" sz="1600" b="1" i="1" smtClean="0">
                                                  <a:latin typeface="Cambria Math" panose="02040503050406030204" pitchFamily="18" charset="0"/>
                                                </a:rPr>
                                                <m:t>𝒙</m:t>
                                              </m:r>
                                            </m:e>
                                            <m:sub>
                                              <m:r>
                                                <a:rPr lang="en-IN" sz="1600" b="1" i="1" smtClean="0">
                                                  <a:latin typeface="Cambria Math" panose="02040503050406030204" pitchFamily="18" charset="0"/>
                                                </a:rPr>
                                                <m:t>𝒌</m:t>
                                              </m:r>
                                            </m:sub>
                                          </m:sSub>
                                        </m:e>
                                      </m:d>
                                      <m:r>
                                        <a:rPr lang="en-IN" sz="1600" b="1" i="1" smtClean="0">
                                          <a:latin typeface="Cambria Math" panose="02040503050406030204" pitchFamily="18" charset="0"/>
                                        </a:rPr>
                                        <m:t>−</m:t>
                                      </m:r>
                                    </m:e>
                                  </m:d>
                                  <m:d>
                                    <m:dPr>
                                      <m:begChr m:val=""/>
                                      <m:endChr m:val="‖"/>
                                      <m:ctrlPr>
                                        <a:rPr lang="en-IN" sz="1600" b="1" i="1" smtClean="0">
                                          <a:latin typeface="Cambria Math" panose="02040503050406030204" pitchFamily="18" charset="0"/>
                                        </a:rPr>
                                      </m:ctrlPr>
                                    </m:dPr>
                                    <m:e>
                                      <m:r>
                                        <a:rPr lang="en-IN" sz="1600" b="1" i="1" smtClean="0">
                                          <a:latin typeface="Cambria Math" panose="02040503050406030204" pitchFamily="18" charset="0"/>
                                        </a:rPr>
                                        <m:t>𝒖</m:t>
                                      </m:r>
                                    </m:e>
                                  </m:d>
                                </m:e>
                              </m:func>
                              <m:r>
                                <a:rPr lang="en-IN" sz="1600" b="1" i="1" smtClean="0">
                                  <a:latin typeface="Cambria Math" panose="02040503050406030204" pitchFamily="18" charset="0"/>
                                </a:rPr>
                                <m:t>, </m:t>
                              </m:r>
                              <m:r>
                                <a:rPr lang="en-IN" sz="1600" b="1" i="1" smtClean="0">
                                  <a:latin typeface="Cambria Math" panose="02040503050406030204" pitchFamily="18" charset="0"/>
                                </a:rPr>
                                <m:t>𝒘𝒊𝒕𝒉</m:t>
                              </m:r>
                              <m:r>
                                <a:rPr lang="en-IN" sz="1600" b="1" i="1" smtClean="0">
                                  <a:latin typeface="Cambria Math" panose="02040503050406030204" pitchFamily="18" charset="0"/>
                                </a:rPr>
                                <m:t> </m:t>
                              </m:r>
                              <m:r>
                                <a:rPr lang="en-IN" sz="1600" b="1" i="1" smtClean="0">
                                  <a:latin typeface="Cambria Math" panose="02040503050406030204" pitchFamily="18" charset="0"/>
                                </a:rPr>
                                <m:t>𝒑𝒓𝒐𝒃𝒂𝒃𝒊𝒍𝒊𝒕𝒚</m:t>
                              </m:r>
                              <m:r>
                                <a:rPr lang="en-IN" sz="1600" b="1" i="1" smtClean="0">
                                  <a:latin typeface="Cambria Math" panose="02040503050406030204" pitchFamily="18" charset="0"/>
                                </a:rPr>
                                <m:t> </m:t>
                              </m:r>
                              <m:r>
                                <a:rPr lang="en-IN" sz="1600" b="1" i="1" smtClean="0">
                                  <a:latin typeface="Cambria Math" panose="02040503050406030204" pitchFamily="18" charset="0"/>
                                </a:rPr>
                                <m:t>𝟏</m:t>
                              </m:r>
                              <m:r>
                                <a:rPr lang="en-IN" sz="1600" b="1" i="1" smtClean="0">
                                  <a:latin typeface="Cambria Math" panose="02040503050406030204" pitchFamily="18" charset="0"/>
                                </a:rPr>
                                <m:t>−</m:t>
                              </m:r>
                              <m:r>
                                <a:rPr lang="en-IN" sz="1600" b="1" i="1" smtClean="0">
                                  <a:latin typeface="Cambria Math" panose="02040503050406030204" pitchFamily="18" charset="0"/>
                                </a:rPr>
                                <m:t>𝝐</m:t>
                              </m:r>
                            </m:e>
                            <m:e>
                              <m:r>
                                <a:rPr lang="en-IN" sz="1600" b="1" i="1" smtClean="0">
                                  <a:latin typeface="Cambria Math" panose="02040503050406030204" pitchFamily="18" charset="0"/>
                                </a:rPr>
                                <m:t>&amp;</m:t>
                              </m:r>
                              <m:r>
                                <a:rPr lang="en-IN" sz="1600" b="1" i="1" smtClean="0">
                                  <a:latin typeface="Cambria Math" panose="02040503050406030204" pitchFamily="18" charset="0"/>
                                </a:rPr>
                                <m:t>𝒓𝒂𝒏𝒅</m:t>
                              </m:r>
                              <m:d>
                                <m:dPr>
                                  <m:ctrlPr>
                                    <a:rPr lang="en-IN" sz="1600" b="1" i="1">
                                      <a:latin typeface="Cambria Math" panose="02040503050406030204" pitchFamily="18" charset="0"/>
                                    </a:rPr>
                                  </m:ctrlPr>
                                </m:dPr>
                                <m:e>
                                  <m:r>
                                    <a:rPr lang="en-IN" sz="1600" b="1" i="1" smtClean="0">
                                      <a:latin typeface="Cambria Math" panose="02040503050406030204" pitchFamily="18" charset="0"/>
                                    </a:rPr>
                                    <m:t>𝒖</m:t>
                                  </m:r>
                                </m:e>
                              </m:d>
                              <m:r>
                                <a:rPr lang="en-IN" sz="1600" b="1" i="1" smtClean="0">
                                  <a:latin typeface="Cambria Math" panose="02040503050406030204" pitchFamily="18" charset="0"/>
                                </a:rPr>
                                <m:t>,    </m:t>
                              </m:r>
                              <m:r>
                                <a:rPr lang="en-IN" sz="1600" b="1" i="1" smtClean="0">
                                  <a:latin typeface="Cambria Math" panose="02040503050406030204" pitchFamily="18" charset="0"/>
                                </a:rPr>
                                <m:t>𝒘𝒊𝒕𝒉</m:t>
                              </m:r>
                              <m:r>
                                <a:rPr lang="en-IN" sz="1600" b="1" i="1" smtClean="0">
                                  <a:latin typeface="Cambria Math" panose="02040503050406030204" pitchFamily="18" charset="0"/>
                                </a:rPr>
                                <m:t> </m:t>
                              </m:r>
                              <m:r>
                                <a:rPr lang="en-IN" sz="1600" b="1" i="1" smtClean="0">
                                  <a:latin typeface="Cambria Math" panose="02040503050406030204" pitchFamily="18" charset="0"/>
                                </a:rPr>
                                <m:t>𝒑𝒓𝒐𝒃𝒂𝒃𝒊𝒍𝒊𝒕𝒚</m:t>
                              </m:r>
                              <m:r>
                                <a:rPr lang="en-IN" sz="1600" b="1" i="1" smtClean="0">
                                  <a:latin typeface="Cambria Math" panose="02040503050406030204" pitchFamily="18" charset="0"/>
                                </a:rPr>
                                <m:t> </m:t>
                              </m:r>
                              <m:r>
                                <a:rPr lang="en-IN" sz="1600" b="1" i="1" smtClean="0">
                                  <a:latin typeface="Cambria Math" panose="02040503050406030204" pitchFamily="18" charset="0"/>
                                </a:rPr>
                                <m:t>𝝐</m:t>
                              </m:r>
                            </m:e>
                          </m:eqArr>
                        </m:e>
                      </m:d>
                    </m:oMath>
                  </m:oMathPara>
                </a14:m>
                <a:endParaRPr lang="en-IN" sz="1600"/>
              </a:p>
            </p:txBody>
          </p:sp>
        </mc:Choice>
        <mc:Fallback xmlns="">
          <p:sp>
            <p:nvSpPr>
              <p:cNvPr id="21" name="Rectangle: Rounded Corners 20">
                <a:extLst>
                  <a:ext uri="{FF2B5EF4-FFF2-40B4-BE49-F238E27FC236}">
                    <a16:creationId xmlns:a16="http://schemas.microsoft.com/office/drawing/2014/main" id="{D2232221-DE0B-0845-8E2F-2656599A83DE}"/>
                  </a:ext>
                </a:extLst>
              </p:cNvPr>
              <p:cNvSpPr>
                <a:spLocks noRot="1" noChangeAspect="1" noMove="1" noResize="1" noEditPoints="1" noAdjustHandles="1" noChangeArrowheads="1" noChangeShapeType="1" noTextEdit="1"/>
              </p:cNvSpPr>
              <p:nvPr/>
            </p:nvSpPr>
            <p:spPr>
              <a:xfrm>
                <a:off x="-1" y="4743576"/>
                <a:ext cx="5442393" cy="1143000"/>
              </a:xfrm>
              <a:prstGeom prst="roundRect">
                <a:avLst/>
              </a:prstGeom>
              <a:blipFill>
                <a:blip r:embed="rId2"/>
                <a:stretch>
                  <a:fillRect/>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B411377E-A2B1-3766-1192-5B15C09FF1D9}"/>
              </a:ext>
            </a:extLst>
          </p:cNvPr>
          <p:cNvSpPr/>
          <p:nvPr/>
        </p:nvSpPr>
        <p:spPr>
          <a:xfrm>
            <a:off x="5561862" y="4743575"/>
            <a:ext cx="1181430" cy="11050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Pick a Random Action</a:t>
            </a:r>
          </a:p>
        </p:txBody>
      </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F90B7249-8EF4-F479-03C6-A7B44D7ED00D}"/>
                  </a:ext>
                </a:extLst>
              </p:cNvPr>
              <p:cNvSpPr/>
              <p:nvPr/>
            </p:nvSpPr>
            <p:spPr>
              <a:xfrm>
                <a:off x="6862763" y="4743576"/>
                <a:ext cx="5329238" cy="11050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1600" b="1" i="1" smtClean="0">
                              <a:latin typeface="Cambria Math" panose="02040503050406030204" pitchFamily="18" charset="0"/>
                            </a:rPr>
                          </m:ctrlPr>
                        </m:sSupPr>
                        <m:e>
                          <m:r>
                            <a:rPr lang="en-IN" sz="1600" b="1" i="1" smtClean="0">
                              <a:latin typeface="Cambria Math" panose="02040503050406030204" pitchFamily="18" charset="0"/>
                              <a:ea typeface="Cambria Math" panose="02040503050406030204" pitchFamily="18" charset="0"/>
                            </a:rPr>
                            <m:t>𝝅</m:t>
                          </m:r>
                        </m:e>
                        <m:sup>
                          <m:r>
                            <a:rPr lang="en-IN" sz="1600" b="1" i="1" smtClean="0">
                              <a:latin typeface="Cambria Math" panose="02040503050406030204" pitchFamily="18" charset="0"/>
                            </a:rPr>
                            <m:t>𝑹</m:t>
                          </m:r>
                        </m:sup>
                      </m:sSup>
                      <m:d>
                        <m:dPr>
                          <m:ctrlPr>
                            <a:rPr lang="en-IN" sz="1600" b="1" i="1">
                              <a:latin typeface="Cambria Math" panose="02040503050406030204" pitchFamily="18" charset="0"/>
                            </a:rPr>
                          </m:ctrlPr>
                        </m:dPr>
                        <m:e>
                          <m:sSub>
                            <m:sSubPr>
                              <m:ctrlPr>
                                <a:rPr lang="en-IN" sz="1600" b="1" i="1">
                                  <a:latin typeface="Cambria Math" panose="02040503050406030204" pitchFamily="18" charset="0"/>
                                </a:rPr>
                              </m:ctrlPr>
                            </m:sSubPr>
                            <m:e>
                              <m:r>
                                <a:rPr lang="en-IN" sz="1600" b="1" i="1" smtClean="0">
                                  <a:latin typeface="Cambria Math" panose="02040503050406030204" pitchFamily="18" charset="0"/>
                                </a:rPr>
                                <m:t>𝒙</m:t>
                              </m:r>
                            </m:e>
                            <m:sub>
                              <m:r>
                                <a:rPr lang="en-IN" sz="1600" b="1" i="1" smtClean="0">
                                  <a:latin typeface="Cambria Math" panose="02040503050406030204" pitchFamily="18" charset="0"/>
                                </a:rPr>
                                <m:t>𝒌</m:t>
                              </m:r>
                            </m:sub>
                          </m:sSub>
                        </m:e>
                      </m:d>
                      <m:r>
                        <a:rPr lang="en-IN" sz="1600" b="1" i="1" smtClean="0">
                          <a:latin typeface="Cambria Math" panose="02040503050406030204" pitchFamily="18" charset="0"/>
                        </a:rPr>
                        <m:t>=</m:t>
                      </m:r>
                      <m:d>
                        <m:dPr>
                          <m:begChr m:val="{"/>
                          <m:endChr m:val=""/>
                          <m:ctrlPr>
                            <a:rPr lang="en-IN" sz="1600" b="1" i="1" smtClean="0">
                              <a:latin typeface="Cambria Math" panose="02040503050406030204" pitchFamily="18" charset="0"/>
                            </a:rPr>
                          </m:ctrlPr>
                        </m:dPr>
                        <m:e>
                          <m:eqArr>
                            <m:eqArrPr>
                              <m:ctrlPr>
                                <a:rPr lang="en-IN" sz="1600" b="1" i="1" smtClean="0">
                                  <a:latin typeface="Cambria Math" panose="02040503050406030204" pitchFamily="18" charset="0"/>
                                </a:rPr>
                              </m:ctrlPr>
                            </m:eqArrPr>
                            <m:e>
                              <m:func>
                                <m:funcPr>
                                  <m:ctrlPr>
                                    <a:rPr lang="en-IN" sz="1600" b="1" i="1" smtClean="0">
                                      <a:latin typeface="Cambria Math" panose="02040503050406030204" pitchFamily="18" charset="0"/>
                                    </a:rPr>
                                  </m:ctrlPr>
                                </m:funcPr>
                                <m:fName>
                                  <m:r>
                                    <a:rPr lang="en-IN" sz="1600" b="1" i="1" smtClean="0">
                                      <a:latin typeface="Cambria Math" panose="02040503050406030204" pitchFamily="18" charset="0"/>
                                    </a:rPr>
                                    <m:t>𝐚𝐫𝐠</m:t>
                                  </m:r>
                                </m:fName>
                                <m:e>
                                  <m:limLow>
                                    <m:limLowPr>
                                      <m:ctrlPr>
                                        <a:rPr lang="en-IN" sz="1600" b="1" i="1">
                                          <a:solidFill>
                                            <a:srgbClr val="836967"/>
                                          </a:solidFill>
                                          <a:latin typeface="Cambria Math" panose="02040503050406030204" pitchFamily="18" charset="0"/>
                                        </a:rPr>
                                      </m:ctrlPr>
                                    </m:limLowPr>
                                    <m:e>
                                      <m:r>
                                        <a:rPr lang="en-IN" sz="1600" b="1" i="1" smtClean="0">
                                          <a:latin typeface="Cambria Math" panose="02040503050406030204" pitchFamily="18" charset="0"/>
                                        </a:rPr>
                                        <m:t>𝐦𝐚𝐱</m:t>
                                      </m:r>
                                    </m:e>
                                    <m:lim>
                                      <m:r>
                                        <a:rPr lang="en-IN" sz="1600" b="1" i="1" smtClean="0">
                                          <a:latin typeface="Cambria Math" panose="02040503050406030204" pitchFamily="18" charset="0"/>
                                        </a:rPr>
                                        <m:t>𝒖</m:t>
                                      </m:r>
                                      <m:r>
                                        <a:rPr lang="en-IN" sz="1600" b="1" smtClean="0">
                                          <a:latin typeface="Cambria Math" panose="02040503050406030204" pitchFamily="18" charset="0"/>
                                        </a:rPr>
                                        <m:t>∈</m:t>
                                      </m:r>
                                      <m:r>
                                        <a:rPr lang="en-IN" sz="1600" b="1" i="1" smtClean="0">
                                          <a:latin typeface="Cambria Math" panose="02040503050406030204" pitchFamily="18" charset="0"/>
                                        </a:rPr>
                                        <m:t>𝑼</m:t>
                                      </m:r>
                                    </m:lim>
                                  </m:limLow>
                                  <m:d>
                                    <m:dPr>
                                      <m:ctrlPr>
                                        <a:rPr lang="en-IN" sz="1600" b="1" i="1">
                                          <a:solidFill>
                                            <a:srgbClr val="836967"/>
                                          </a:solidFill>
                                          <a:latin typeface="Cambria Math" panose="02040503050406030204" pitchFamily="18" charset="0"/>
                                        </a:rPr>
                                      </m:ctrlPr>
                                    </m:dPr>
                                    <m:e>
                                      <m:r>
                                        <a:rPr lang="en-IN" sz="1600" b="1" i="1" smtClean="0">
                                          <a:latin typeface="Cambria Math" panose="02040503050406030204" pitchFamily="18" charset="0"/>
                                        </a:rPr>
                                        <m:t>𝑸</m:t>
                                      </m:r>
                                      <m:d>
                                        <m:dPr>
                                          <m:ctrlPr>
                                            <a:rPr lang="en-IN" sz="1600" b="1" i="1">
                                              <a:solidFill>
                                                <a:srgbClr val="836967"/>
                                              </a:solidFill>
                                              <a:latin typeface="Cambria Math" panose="02040503050406030204" pitchFamily="18" charset="0"/>
                                            </a:rPr>
                                          </m:ctrlPr>
                                        </m:dPr>
                                        <m:e>
                                          <m:sSub>
                                            <m:sSubPr>
                                              <m:ctrlPr>
                                                <a:rPr lang="en-IN" sz="1600" b="1" i="1">
                                                  <a:solidFill>
                                                    <a:srgbClr val="836967"/>
                                                  </a:solidFill>
                                                  <a:latin typeface="Cambria Math" panose="02040503050406030204" pitchFamily="18" charset="0"/>
                                                </a:rPr>
                                              </m:ctrlPr>
                                            </m:sSubPr>
                                            <m:e>
                                              <m:r>
                                                <a:rPr lang="en-IN" sz="1600" b="1" i="1" smtClean="0">
                                                  <a:latin typeface="Cambria Math" panose="02040503050406030204" pitchFamily="18" charset="0"/>
                                                </a:rPr>
                                                <m:t>𝒙</m:t>
                                              </m:r>
                                            </m:e>
                                            <m:sub>
                                              <m:r>
                                                <a:rPr lang="en-IN" sz="1600" b="1" i="1" smtClean="0">
                                                  <a:latin typeface="Cambria Math" panose="02040503050406030204" pitchFamily="18" charset="0"/>
                                                </a:rPr>
                                                <m:t>𝒌</m:t>
                                              </m:r>
                                            </m:sub>
                                          </m:sSub>
                                          <m:r>
                                            <a:rPr lang="en-IN" sz="1600" b="1" smtClean="0">
                                              <a:latin typeface="Cambria Math" panose="02040503050406030204" pitchFamily="18" charset="0"/>
                                            </a:rPr>
                                            <m:t>,</m:t>
                                          </m:r>
                                          <m:r>
                                            <a:rPr lang="en-IN" sz="1600" b="1" i="1" smtClean="0">
                                              <a:latin typeface="Cambria Math" panose="02040503050406030204" pitchFamily="18" charset="0"/>
                                            </a:rPr>
                                            <m:t>𝒖</m:t>
                                          </m:r>
                                        </m:e>
                                      </m:d>
                                    </m:e>
                                  </m:d>
                                </m:e>
                              </m:func>
                              <m:r>
                                <a:rPr lang="en-IN" sz="1600" b="1" i="1" smtClean="0">
                                  <a:latin typeface="Cambria Math" panose="02040503050406030204" pitchFamily="18" charset="0"/>
                                </a:rPr>
                                <m:t>, </m:t>
                              </m:r>
                              <m:r>
                                <a:rPr lang="en-IN" sz="1600" b="1" i="1" smtClean="0">
                                  <a:latin typeface="Cambria Math" panose="02040503050406030204" pitchFamily="18" charset="0"/>
                                </a:rPr>
                                <m:t>𝒘𝒊𝒕𝒉</m:t>
                              </m:r>
                              <m:r>
                                <a:rPr lang="en-IN" sz="1600" b="1" i="1" smtClean="0">
                                  <a:latin typeface="Cambria Math" panose="02040503050406030204" pitchFamily="18" charset="0"/>
                                </a:rPr>
                                <m:t> </m:t>
                              </m:r>
                              <m:r>
                                <a:rPr lang="en-IN" sz="1600" b="1" i="1" smtClean="0">
                                  <a:latin typeface="Cambria Math" panose="02040503050406030204" pitchFamily="18" charset="0"/>
                                </a:rPr>
                                <m:t>𝒑𝒓𝒐𝒃𝒂𝒃𝒊𝒍𝒊𝒕𝒚</m:t>
                              </m:r>
                              <m:r>
                                <a:rPr lang="en-IN" sz="1600" b="1" i="1" smtClean="0">
                                  <a:latin typeface="Cambria Math" panose="02040503050406030204" pitchFamily="18" charset="0"/>
                                </a:rPr>
                                <m:t> </m:t>
                              </m:r>
                              <m:r>
                                <a:rPr lang="en-IN" sz="1600" b="1" i="1" smtClean="0">
                                  <a:latin typeface="Cambria Math" panose="02040503050406030204" pitchFamily="18" charset="0"/>
                                </a:rPr>
                                <m:t>𝟏</m:t>
                              </m:r>
                              <m:r>
                                <a:rPr lang="en-IN" sz="1600" b="1" i="1" smtClean="0">
                                  <a:latin typeface="Cambria Math" panose="02040503050406030204" pitchFamily="18" charset="0"/>
                                </a:rPr>
                                <m:t>−</m:t>
                              </m:r>
                              <m:r>
                                <a:rPr lang="en-IN" sz="1600" b="1" i="1" smtClean="0">
                                  <a:latin typeface="Cambria Math" panose="02040503050406030204" pitchFamily="18" charset="0"/>
                                </a:rPr>
                                <m:t>𝝐</m:t>
                              </m:r>
                            </m:e>
                            <m:e>
                              <m:r>
                                <a:rPr lang="en-IN" sz="1600" b="1" i="1" smtClean="0">
                                  <a:latin typeface="Cambria Math" panose="02040503050406030204" pitchFamily="18" charset="0"/>
                                </a:rPr>
                                <m:t>&amp;</m:t>
                              </m:r>
                              <m:r>
                                <a:rPr lang="en-IN" sz="1600" b="1" i="1" smtClean="0">
                                  <a:latin typeface="Cambria Math" panose="02040503050406030204" pitchFamily="18" charset="0"/>
                                </a:rPr>
                                <m:t>𝒓𝒂𝒏𝒅</m:t>
                              </m:r>
                              <m:d>
                                <m:dPr>
                                  <m:ctrlPr>
                                    <a:rPr lang="en-IN" sz="1600" b="1" i="1">
                                      <a:latin typeface="Cambria Math" panose="02040503050406030204" pitchFamily="18" charset="0"/>
                                    </a:rPr>
                                  </m:ctrlPr>
                                </m:dPr>
                                <m:e>
                                  <m:r>
                                    <a:rPr lang="en-IN" sz="1600" b="1" i="1" smtClean="0">
                                      <a:latin typeface="Cambria Math" panose="02040503050406030204" pitchFamily="18" charset="0"/>
                                    </a:rPr>
                                    <m:t>𝒖</m:t>
                                  </m:r>
                                </m:e>
                              </m:d>
                              <m:r>
                                <a:rPr lang="en-IN" sz="1600" b="1" i="1" smtClean="0">
                                  <a:latin typeface="Cambria Math" panose="02040503050406030204" pitchFamily="18" charset="0"/>
                                </a:rPr>
                                <m:t>,       </m:t>
                              </m:r>
                              <m:r>
                                <a:rPr lang="en-IN" sz="1600" b="1" i="1" smtClean="0">
                                  <a:latin typeface="Cambria Math" panose="02040503050406030204" pitchFamily="18" charset="0"/>
                                </a:rPr>
                                <m:t>𝒘𝒊𝒕𝒉</m:t>
                              </m:r>
                              <m:r>
                                <a:rPr lang="en-IN" sz="1600" b="1" i="1" smtClean="0">
                                  <a:latin typeface="Cambria Math" panose="02040503050406030204" pitchFamily="18" charset="0"/>
                                </a:rPr>
                                <m:t> </m:t>
                              </m:r>
                              <m:r>
                                <a:rPr lang="en-IN" sz="1600" b="1" i="1" smtClean="0">
                                  <a:latin typeface="Cambria Math" panose="02040503050406030204" pitchFamily="18" charset="0"/>
                                </a:rPr>
                                <m:t>𝒑𝒓𝒐𝒃𝒂𝒃𝒊𝒍𝒊𝒕𝒚</m:t>
                              </m:r>
                              <m:r>
                                <a:rPr lang="en-IN" sz="1600" b="1" i="1" smtClean="0">
                                  <a:latin typeface="Cambria Math" panose="02040503050406030204" pitchFamily="18" charset="0"/>
                                </a:rPr>
                                <m:t> </m:t>
                              </m:r>
                              <m:r>
                                <a:rPr lang="en-IN" sz="1600" b="1" i="1" smtClean="0">
                                  <a:latin typeface="Cambria Math" panose="02040503050406030204" pitchFamily="18" charset="0"/>
                                </a:rPr>
                                <m:t>𝝐</m:t>
                              </m:r>
                            </m:e>
                          </m:eqArr>
                        </m:e>
                      </m:d>
                    </m:oMath>
                  </m:oMathPara>
                </a14:m>
                <a:endParaRPr lang="en-IN" sz="1600"/>
              </a:p>
            </p:txBody>
          </p:sp>
        </mc:Choice>
        <mc:Fallback xmlns="">
          <p:sp>
            <p:nvSpPr>
              <p:cNvPr id="23" name="Rectangle: Rounded Corners 22">
                <a:extLst>
                  <a:ext uri="{FF2B5EF4-FFF2-40B4-BE49-F238E27FC236}">
                    <a16:creationId xmlns:a16="http://schemas.microsoft.com/office/drawing/2014/main" id="{F90B7249-8EF4-F479-03C6-A7B44D7ED00D}"/>
                  </a:ext>
                </a:extLst>
              </p:cNvPr>
              <p:cNvSpPr>
                <a:spLocks noRot="1" noChangeAspect="1" noMove="1" noResize="1" noEditPoints="1" noAdjustHandles="1" noChangeArrowheads="1" noChangeShapeType="1" noTextEdit="1"/>
              </p:cNvSpPr>
              <p:nvPr/>
            </p:nvSpPr>
            <p:spPr>
              <a:xfrm>
                <a:off x="6862763" y="4743576"/>
                <a:ext cx="5329238" cy="1105027"/>
              </a:xfrm>
              <a:prstGeom prst="round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EAFDA697-924E-C2FC-05EF-47AC66F97896}"/>
              </a:ext>
            </a:extLst>
          </p:cNvPr>
          <p:cNvSpPr txBox="1"/>
          <p:nvPr/>
        </p:nvSpPr>
        <p:spPr>
          <a:xfrm>
            <a:off x="4827071" y="2100382"/>
            <a:ext cx="818387" cy="369332"/>
          </a:xfrm>
          <a:prstGeom prst="rect">
            <a:avLst/>
          </a:prstGeom>
          <a:noFill/>
        </p:spPr>
        <p:txBody>
          <a:bodyPr wrap="square" rtlCol="0">
            <a:spAutoFit/>
          </a:bodyPr>
          <a:lstStyle/>
          <a:p>
            <a:r>
              <a:rPr lang="en-IN"/>
              <a:t>True</a:t>
            </a:r>
          </a:p>
        </p:txBody>
      </p:sp>
      <p:sp>
        <p:nvSpPr>
          <p:cNvPr id="43" name="TextBox 42">
            <a:extLst>
              <a:ext uri="{FF2B5EF4-FFF2-40B4-BE49-F238E27FC236}">
                <a16:creationId xmlns:a16="http://schemas.microsoft.com/office/drawing/2014/main" id="{1A8F0B31-620D-757E-3A8B-D5072A0B4469}"/>
              </a:ext>
            </a:extLst>
          </p:cNvPr>
          <p:cNvSpPr txBox="1"/>
          <p:nvPr/>
        </p:nvSpPr>
        <p:spPr>
          <a:xfrm>
            <a:off x="7033047" y="2077400"/>
            <a:ext cx="923163" cy="369332"/>
          </a:xfrm>
          <a:prstGeom prst="rect">
            <a:avLst/>
          </a:prstGeom>
          <a:noFill/>
        </p:spPr>
        <p:txBody>
          <a:bodyPr wrap="square" rtlCol="0">
            <a:spAutoFit/>
          </a:bodyPr>
          <a:lstStyle/>
          <a:p>
            <a:r>
              <a:rPr lang="en-IN"/>
              <a:t>False</a:t>
            </a:r>
          </a:p>
        </p:txBody>
      </p:sp>
      <p:sp>
        <p:nvSpPr>
          <p:cNvPr id="44" name="TextBox 43">
            <a:extLst>
              <a:ext uri="{FF2B5EF4-FFF2-40B4-BE49-F238E27FC236}">
                <a16:creationId xmlns:a16="http://schemas.microsoft.com/office/drawing/2014/main" id="{F36EEC70-ACE8-1C58-F27E-E68B57E22DDB}"/>
              </a:ext>
            </a:extLst>
          </p:cNvPr>
          <p:cNvSpPr txBox="1"/>
          <p:nvPr/>
        </p:nvSpPr>
        <p:spPr>
          <a:xfrm>
            <a:off x="8574680" y="3664776"/>
            <a:ext cx="1353312" cy="369332"/>
          </a:xfrm>
          <a:prstGeom prst="rect">
            <a:avLst/>
          </a:prstGeom>
          <a:noFill/>
        </p:spPr>
        <p:txBody>
          <a:bodyPr wrap="square" rtlCol="0">
            <a:spAutoFit/>
          </a:bodyPr>
          <a:lstStyle/>
          <a:p>
            <a:r>
              <a:rPr lang="en-IN"/>
              <a:t>x&lt;</a:t>
            </a:r>
            <a:r>
              <a:rPr lang="el-GR"/>
              <a:t> ε</a:t>
            </a:r>
            <a:r>
              <a:rPr lang="en-IN" baseline="30000"/>
              <a:t>rl</a:t>
            </a:r>
            <a:endParaRPr lang="en-IN"/>
          </a:p>
        </p:txBody>
      </p:sp>
      <p:sp>
        <p:nvSpPr>
          <p:cNvPr id="45" name="TextBox 44">
            <a:extLst>
              <a:ext uri="{FF2B5EF4-FFF2-40B4-BE49-F238E27FC236}">
                <a16:creationId xmlns:a16="http://schemas.microsoft.com/office/drawing/2014/main" id="{FE447CA0-A793-99C9-6034-F52F4D266A9C}"/>
              </a:ext>
            </a:extLst>
          </p:cNvPr>
          <p:cNvSpPr txBox="1"/>
          <p:nvPr/>
        </p:nvSpPr>
        <p:spPr>
          <a:xfrm>
            <a:off x="6572162" y="3664776"/>
            <a:ext cx="954024" cy="369332"/>
          </a:xfrm>
          <a:prstGeom prst="rect">
            <a:avLst/>
          </a:prstGeom>
          <a:noFill/>
        </p:spPr>
        <p:txBody>
          <a:bodyPr wrap="square" rtlCol="0">
            <a:spAutoFit/>
          </a:bodyPr>
          <a:lstStyle/>
          <a:p>
            <a:r>
              <a:rPr lang="en-IN"/>
              <a:t>else</a:t>
            </a:r>
          </a:p>
        </p:txBody>
      </p:sp>
      <p:sp>
        <p:nvSpPr>
          <p:cNvPr id="46" name="TextBox 45">
            <a:extLst>
              <a:ext uri="{FF2B5EF4-FFF2-40B4-BE49-F238E27FC236}">
                <a16:creationId xmlns:a16="http://schemas.microsoft.com/office/drawing/2014/main" id="{5E23CAF8-666D-FA3C-2B68-8E93F4FDD7E9}"/>
              </a:ext>
            </a:extLst>
          </p:cNvPr>
          <p:cNvSpPr txBox="1"/>
          <p:nvPr/>
        </p:nvSpPr>
        <p:spPr>
          <a:xfrm>
            <a:off x="3117831" y="3664776"/>
            <a:ext cx="1114048" cy="369332"/>
          </a:xfrm>
          <a:prstGeom prst="rect">
            <a:avLst/>
          </a:prstGeom>
          <a:noFill/>
        </p:spPr>
        <p:txBody>
          <a:bodyPr wrap="square" rtlCol="0">
            <a:spAutoFit/>
          </a:bodyPr>
          <a:lstStyle/>
          <a:p>
            <a:r>
              <a:rPr lang="en-IN"/>
              <a:t>x&lt;</a:t>
            </a:r>
            <a:r>
              <a:rPr lang="el-GR"/>
              <a:t> ε</a:t>
            </a:r>
            <a:r>
              <a:rPr lang="en-IN" baseline="30000"/>
              <a:t>c</a:t>
            </a:r>
            <a:endParaRPr lang="en-IN"/>
          </a:p>
        </p:txBody>
      </p:sp>
      <p:sp>
        <p:nvSpPr>
          <p:cNvPr id="47" name="TextBox 46">
            <a:extLst>
              <a:ext uri="{FF2B5EF4-FFF2-40B4-BE49-F238E27FC236}">
                <a16:creationId xmlns:a16="http://schemas.microsoft.com/office/drawing/2014/main" id="{12FA65DC-0A8B-5965-23FA-1BE8CF076315}"/>
              </a:ext>
            </a:extLst>
          </p:cNvPr>
          <p:cNvSpPr txBox="1"/>
          <p:nvPr/>
        </p:nvSpPr>
        <p:spPr>
          <a:xfrm>
            <a:off x="5337257" y="3657057"/>
            <a:ext cx="954024" cy="369332"/>
          </a:xfrm>
          <a:prstGeom prst="rect">
            <a:avLst/>
          </a:prstGeom>
          <a:noFill/>
        </p:spPr>
        <p:txBody>
          <a:bodyPr wrap="square" rtlCol="0">
            <a:spAutoFit/>
          </a:bodyPr>
          <a:lstStyle/>
          <a:p>
            <a:r>
              <a:rPr lang="en-IN"/>
              <a:t>else</a:t>
            </a:r>
          </a:p>
        </p:txBody>
      </p:sp>
    </p:spTree>
    <p:extLst>
      <p:ext uri="{BB962C8B-B14F-4D97-AF65-F5344CB8AC3E}">
        <p14:creationId xmlns:p14="http://schemas.microsoft.com/office/powerpoint/2010/main" val="422539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EF62D-1562-6693-B920-7D511F149395}"/>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t>Control Policy</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3E11F9-E7CB-0745-2E77-8DD584816080}"/>
                  </a:ext>
                </a:extLst>
              </p:cNvPr>
              <p:cNvSpPr txBox="1"/>
              <p:nvPr/>
            </p:nvSpPr>
            <p:spPr>
              <a:xfrm>
                <a:off x="640080" y="2706624"/>
                <a:ext cx="6894576" cy="348386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14:m>
                  <m:oMath xmlns:m="http://schemas.openxmlformats.org/officeDocument/2006/math">
                    <m:r>
                      <a:rPr lang="en-US" sz="2200" b="0" i="1">
                        <a:latin typeface="Cambria Math" panose="02040503050406030204" pitchFamily="18" charset="0"/>
                      </a:rPr>
                      <m:t>𝑣</m:t>
                    </m:r>
                    <m:d>
                      <m:dPr>
                        <m:ctrlPr>
                          <a:rPr lang="en-US" sz="2200" b="0" i="1">
                            <a:latin typeface="Cambria Math" panose="02040503050406030204" pitchFamily="18" charset="0"/>
                          </a:rPr>
                        </m:ctrlPr>
                      </m:dPr>
                      <m:e>
                        <m:r>
                          <a:rPr lang="en-US" sz="2200" b="0" i="1">
                            <a:latin typeface="Cambria Math" panose="02040503050406030204" pitchFamily="18" charset="0"/>
                          </a:rPr>
                          <m:t>𝑥</m:t>
                        </m:r>
                      </m:e>
                    </m:d>
                    <m:r>
                      <a:rPr lang="en-US" sz="2200" b="0" i="0">
                        <a:latin typeface="Cambria Math" panose="02040503050406030204" pitchFamily="18" charset="0"/>
                      </a:rPr>
                      <m:t> :</m:t>
                    </m:r>
                  </m:oMath>
                </a14:m>
                <a:r>
                  <a:rPr lang="en-US" sz="2200"/>
                  <a:t> Optimal action according to the control tutor</a:t>
                </a:r>
              </a:p>
              <a:p>
                <a:pPr indent="-228600" defTabSz="914400">
                  <a:lnSpc>
                    <a:spcPct val="90000"/>
                  </a:lnSpc>
                  <a:spcAft>
                    <a:spcPts val="600"/>
                  </a:spcAft>
                  <a:buFont typeface="Arial" panose="020B0604020202020204" pitchFamily="34" charset="0"/>
                  <a:buChar char="•"/>
                </a:pPr>
                <a14:m>
                  <m:oMath xmlns:m="http://schemas.openxmlformats.org/officeDocument/2006/math">
                    <m:r>
                      <a:rPr lang="en-US" sz="2200" b="0" i="0">
                        <a:latin typeface="Cambria Math" panose="02040503050406030204" pitchFamily="18" charset="0"/>
                      </a:rPr>
                      <m:t>   </m:t>
                    </m:r>
                    <m:r>
                      <a:rPr lang="en-US" sz="2200" b="0" i="1">
                        <a:latin typeface="Cambria Math" panose="02040503050406030204" pitchFamily="18" charset="0"/>
                      </a:rPr>
                      <m:t>𝑢</m:t>
                    </m:r>
                    <m:r>
                      <a:rPr lang="en-US" sz="2200" b="0" i="1">
                        <a:latin typeface="Cambria Math" panose="02040503050406030204" pitchFamily="18" charset="0"/>
                      </a:rPr>
                      <m:t>    :</m:t>
                    </m:r>
                  </m:oMath>
                </a14:m>
                <a:r>
                  <a:rPr lang="en-US" sz="2200"/>
                  <a:t> Action which is closest approximation of </a:t>
                </a:r>
                <a14:m>
                  <m:oMath xmlns:m="http://schemas.openxmlformats.org/officeDocument/2006/math">
                    <m:r>
                      <a:rPr lang="en-US" sz="2200" i="1">
                        <a:latin typeface="Cambria Math" panose="02040503050406030204" pitchFamily="18" charset="0"/>
                      </a:rPr>
                      <m:t>𝑣</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oMath>
                </a14:m>
                <a:r>
                  <a:rPr lang="en-US" sz="2200"/>
                  <a:t> in action space</a:t>
                </a:r>
              </a:p>
              <a:p>
                <a:pPr indent="-228600" defTabSz="914400">
                  <a:lnSpc>
                    <a:spcPct val="90000"/>
                  </a:lnSpc>
                  <a:spcAft>
                    <a:spcPts val="600"/>
                  </a:spcAft>
                  <a:buFont typeface="Arial" panose="020B0604020202020204" pitchFamily="34" charset="0"/>
                  <a:buChar char="•"/>
                </a:pP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   </m:t>
                        </m:r>
                        <m:r>
                          <a:rPr lang="en-US" sz="2200" b="0" i="1">
                            <a:latin typeface="Cambria Math" panose="02040503050406030204" pitchFamily="18" charset="0"/>
                          </a:rPr>
                          <m:t>𝜖</m:t>
                        </m:r>
                      </m:e>
                      <m:sup>
                        <m:r>
                          <a:rPr lang="en-US" sz="2200" b="0" i="1">
                            <a:latin typeface="Cambria Math" panose="02040503050406030204" pitchFamily="18" charset="0"/>
                          </a:rPr>
                          <m:t>𝑐</m:t>
                        </m:r>
                      </m:sup>
                    </m:sSup>
                    <m:r>
                      <a:rPr lang="en-US" sz="2200" b="0" i="0">
                        <a:latin typeface="Cambria Math" panose="02040503050406030204" pitchFamily="18" charset="0"/>
                      </a:rPr>
                      <m:t>   :  </m:t>
                    </m:r>
                  </m:oMath>
                </a14:m>
                <a:r>
                  <a:rPr lang="en-US" sz="2200"/>
                  <a:t>Probability of exploration</a:t>
                </a:r>
              </a:p>
            </p:txBody>
          </p:sp>
        </mc:Choice>
        <mc:Fallback xmlns="">
          <p:sp>
            <p:nvSpPr>
              <p:cNvPr id="9" name="TextBox 8">
                <a:extLst>
                  <a:ext uri="{FF2B5EF4-FFF2-40B4-BE49-F238E27FC236}">
                    <a16:creationId xmlns:a16="http://schemas.microsoft.com/office/drawing/2014/main" id="{723E11F9-E7CB-0745-2E77-8DD584816080}"/>
                  </a:ext>
                </a:extLst>
              </p:cNvPr>
              <p:cNvSpPr txBox="1">
                <a:spLocks noRot="1" noChangeAspect="1" noMove="1" noResize="1" noEditPoints="1" noAdjustHandles="1" noChangeArrowheads="1" noChangeShapeType="1" noTextEdit="1"/>
              </p:cNvSpPr>
              <p:nvPr/>
            </p:nvSpPr>
            <p:spPr>
              <a:xfrm>
                <a:off x="640080" y="2706624"/>
                <a:ext cx="6894576" cy="3483864"/>
              </a:xfrm>
              <a:prstGeom prst="rect">
                <a:avLst/>
              </a:prstGeom>
              <a:blipFill>
                <a:blip r:embed="rId2"/>
                <a:stretch>
                  <a:fillRect l="-1149" t="-2098"/>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AB854909-F4B7-B058-724A-7231613CFDB2}"/>
              </a:ext>
            </a:extLst>
          </p:cNvPr>
          <p:cNvPicPr>
            <a:picLocks noGrp="1" noChangeAspect="1"/>
          </p:cNvPicPr>
          <p:nvPr>
            <p:ph idx="1"/>
          </p:nvPr>
        </p:nvPicPr>
        <p:blipFill>
          <a:blip r:embed="rId3"/>
          <a:stretch>
            <a:fillRect/>
          </a:stretch>
        </p:blipFill>
        <p:spPr>
          <a:xfrm>
            <a:off x="7863840" y="443056"/>
            <a:ext cx="4014216" cy="3202223"/>
          </a:xfrm>
          <a:prstGeom prst="rect">
            <a:avLst/>
          </a:prstGeom>
        </p:spPr>
      </p:pic>
      <p:pic>
        <p:nvPicPr>
          <p:cNvPr id="7" name="Picture 6">
            <a:extLst>
              <a:ext uri="{FF2B5EF4-FFF2-40B4-BE49-F238E27FC236}">
                <a16:creationId xmlns:a16="http://schemas.microsoft.com/office/drawing/2014/main" id="{90ED679A-2037-0A55-F27C-BAD57C8BE42E}"/>
              </a:ext>
            </a:extLst>
          </p:cNvPr>
          <p:cNvPicPr>
            <a:picLocks noChangeAspect="1"/>
          </p:cNvPicPr>
          <p:nvPr/>
        </p:nvPicPr>
        <p:blipFill>
          <a:blip r:embed="rId4"/>
          <a:stretch>
            <a:fillRect/>
          </a:stretch>
        </p:blipFill>
        <p:spPr>
          <a:xfrm>
            <a:off x="1612676" y="4818893"/>
            <a:ext cx="8395989" cy="1637218"/>
          </a:xfrm>
          <a:prstGeom prst="rect">
            <a:avLst/>
          </a:prstGeom>
        </p:spPr>
      </p:pic>
    </p:spTree>
    <p:extLst>
      <p:ext uri="{BB962C8B-B14F-4D97-AF65-F5344CB8AC3E}">
        <p14:creationId xmlns:p14="http://schemas.microsoft.com/office/powerpoint/2010/main" val="295333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C390-4B3F-2203-9791-4D1C31D59FEB}"/>
              </a:ext>
            </a:extLst>
          </p:cNvPr>
          <p:cNvSpPr>
            <a:spLocks noGrp="1"/>
          </p:cNvSpPr>
          <p:nvPr>
            <p:ph type="title"/>
          </p:nvPr>
        </p:nvSpPr>
        <p:spPr>
          <a:xfrm>
            <a:off x="838200" y="319405"/>
            <a:ext cx="10515600" cy="1325563"/>
          </a:xfrm>
        </p:spPr>
        <p:txBody>
          <a:bodyPr/>
          <a:lstStyle/>
          <a:p>
            <a:r>
              <a:rPr lang="en-IN"/>
              <a:t>Combined Control-Tutored Policy</a:t>
            </a:r>
          </a:p>
        </p:txBody>
      </p:sp>
      <p:pic>
        <p:nvPicPr>
          <p:cNvPr id="49" name="Picture 48">
            <a:extLst>
              <a:ext uri="{FF2B5EF4-FFF2-40B4-BE49-F238E27FC236}">
                <a16:creationId xmlns:a16="http://schemas.microsoft.com/office/drawing/2014/main" id="{E3855AA6-5A6F-C426-EB98-81845530B8B8}"/>
              </a:ext>
            </a:extLst>
          </p:cNvPr>
          <p:cNvPicPr>
            <a:picLocks noChangeAspect="1"/>
          </p:cNvPicPr>
          <p:nvPr/>
        </p:nvPicPr>
        <p:blipFill>
          <a:blip r:embed="rId2"/>
          <a:stretch>
            <a:fillRect/>
          </a:stretch>
        </p:blipFill>
        <p:spPr>
          <a:xfrm>
            <a:off x="161982" y="1837065"/>
            <a:ext cx="7521592" cy="1569856"/>
          </a:xfrm>
          <a:prstGeom prst="rect">
            <a:avLst/>
          </a:prstGeom>
        </p:spPr>
      </p:pic>
      <p:pic>
        <p:nvPicPr>
          <p:cNvPr id="51" name="Picture 50">
            <a:extLst>
              <a:ext uri="{FF2B5EF4-FFF2-40B4-BE49-F238E27FC236}">
                <a16:creationId xmlns:a16="http://schemas.microsoft.com/office/drawing/2014/main" id="{C4FCD3FC-CBD4-136F-C090-E61F78A44992}"/>
              </a:ext>
            </a:extLst>
          </p:cNvPr>
          <p:cNvPicPr>
            <a:picLocks noChangeAspect="1"/>
          </p:cNvPicPr>
          <p:nvPr/>
        </p:nvPicPr>
        <p:blipFill>
          <a:blip r:embed="rId3"/>
          <a:stretch>
            <a:fillRect/>
          </a:stretch>
        </p:blipFill>
        <p:spPr>
          <a:xfrm>
            <a:off x="7683574" y="2642313"/>
            <a:ext cx="3951254" cy="3046609"/>
          </a:xfrm>
          <a:prstGeom prst="rect">
            <a:avLst/>
          </a:prstGeom>
        </p:spPr>
      </p:pic>
      <p:sp>
        <p:nvSpPr>
          <p:cNvPr id="3" name="TextBox 2">
            <a:extLst>
              <a:ext uri="{FF2B5EF4-FFF2-40B4-BE49-F238E27FC236}">
                <a16:creationId xmlns:a16="http://schemas.microsoft.com/office/drawing/2014/main" id="{FA9F93F7-BAE8-C7E6-08CB-56C76D710F44}"/>
              </a:ext>
            </a:extLst>
          </p:cNvPr>
          <p:cNvSpPr txBox="1"/>
          <p:nvPr/>
        </p:nvSpPr>
        <p:spPr>
          <a:xfrm>
            <a:off x="838200" y="3508521"/>
            <a:ext cx="6330696" cy="3539430"/>
          </a:xfrm>
          <a:prstGeom prst="rect">
            <a:avLst/>
          </a:prstGeom>
          <a:noFill/>
        </p:spPr>
        <p:txBody>
          <a:bodyPr wrap="square" rtlCol="0">
            <a:spAutoFit/>
          </a:bodyPr>
          <a:lstStyle/>
          <a:p>
            <a:pPr marL="285750" indent="-285750">
              <a:buFont typeface="Arial" panose="020B0604020202020204" pitchFamily="34" charset="0"/>
              <a:buChar char="•"/>
            </a:pPr>
            <a:r>
              <a:rPr lang="en-IN" sz="2800" kern="1200" dirty="0">
                <a:solidFill>
                  <a:srgbClr val="000000"/>
                </a:solidFill>
                <a:effectLst/>
                <a:ea typeface="+mn-ea"/>
                <a:cs typeface="+mn-cs"/>
              </a:rPr>
              <a:t>x=current state</a:t>
            </a:r>
          </a:p>
          <a:p>
            <a:pPr marL="285750" indent="-285750">
              <a:buFont typeface="Arial" panose="020B0604020202020204" pitchFamily="34" charset="0"/>
              <a:buChar char="•"/>
            </a:pPr>
            <a:r>
              <a:rPr lang="en-IN" sz="2800" kern="1200" dirty="0">
                <a:solidFill>
                  <a:srgbClr val="000000"/>
                </a:solidFill>
                <a:effectLst/>
                <a:ea typeface="+mn-ea"/>
                <a:cs typeface="+mn-cs"/>
              </a:rPr>
              <a:t>u = action</a:t>
            </a:r>
          </a:p>
          <a:p>
            <a:pPr marL="285750" indent="-285750">
              <a:buFont typeface="Arial" panose="020B0604020202020204" pitchFamily="34" charset="0"/>
              <a:buChar char="•"/>
            </a:pPr>
            <a:r>
              <a:rPr lang="el-GR" sz="2800" kern="1200" dirty="0">
                <a:solidFill>
                  <a:srgbClr val="000000"/>
                </a:solidFill>
                <a:effectLst/>
                <a:ea typeface="+mn-ea"/>
                <a:cs typeface="+mn-cs"/>
              </a:rPr>
              <a:t>ε</a:t>
            </a:r>
            <a:r>
              <a:rPr lang="en-IN" sz="2800" kern="1200" baseline="30000" dirty="0" err="1">
                <a:solidFill>
                  <a:srgbClr val="000000"/>
                </a:solidFill>
                <a:effectLst/>
                <a:ea typeface="+mn-ea"/>
                <a:cs typeface="+mn-cs"/>
              </a:rPr>
              <a:t>rl</a:t>
            </a:r>
            <a:r>
              <a:rPr lang="en-IN" sz="2800" kern="1200" dirty="0">
                <a:solidFill>
                  <a:srgbClr val="000000"/>
                </a:solidFill>
                <a:effectLst/>
                <a:ea typeface="+mn-ea"/>
                <a:cs typeface="+mn-cs"/>
              </a:rPr>
              <a:t> = Probability of exploration for RL policy</a:t>
            </a:r>
          </a:p>
          <a:p>
            <a:pPr marL="285750" indent="-285750">
              <a:buFont typeface="Arial" panose="020B0604020202020204" pitchFamily="34" charset="0"/>
              <a:buChar char="•"/>
            </a:pPr>
            <a:r>
              <a:rPr lang="el-GR" sz="2800" kern="1200" dirty="0">
                <a:solidFill>
                  <a:srgbClr val="000000"/>
                </a:solidFill>
                <a:effectLst/>
                <a:ea typeface="+mn-ea"/>
                <a:cs typeface="+mn-cs"/>
              </a:rPr>
              <a:t>ε</a:t>
            </a:r>
            <a:r>
              <a:rPr lang="en-IN" sz="2800" baseline="30000" dirty="0">
                <a:solidFill>
                  <a:srgbClr val="000000"/>
                </a:solidFill>
              </a:rPr>
              <a:t>c</a:t>
            </a:r>
            <a:r>
              <a:rPr lang="en-IN" sz="2800" dirty="0">
                <a:solidFill>
                  <a:srgbClr val="000000"/>
                </a:solidFill>
              </a:rPr>
              <a:t> = Probability of exploration for Control Policy</a:t>
            </a:r>
          </a:p>
          <a:p>
            <a:pPr marL="285750" indent="-285750">
              <a:buFont typeface="Arial" panose="020B0604020202020204" pitchFamily="34" charset="0"/>
              <a:buChar char="•"/>
            </a:pPr>
            <a:r>
              <a:rPr lang="en-IN" sz="2800" dirty="0">
                <a:solidFill>
                  <a:srgbClr val="000000"/>
                </a:solidFill>
                <a:effectLst/>
              </a:rPr>
              <a:t>β  = Switching Probability</a:t>
            </a:r>
            <a:endParaRPr lang="en-IN" sz="2800" dirty="0">
              <a:effectLst/>
            </a:endParaRPr>
          </a:p>
          <a:p>
            <a:endParaRPr lang="en-IN" sz="2800" dirty="0"/>
          </a:p>
        </p:txBody>
      </p:sp>
    </p:spTree>
    <p:extLst>
      <p:ext uri="{BB962C8B-B14F-4D97-AF65-F5344CB8AC3E}">
        <p14:creationId xmlns:p14="http://schemas.microsoft.com/office/powerpoint/2010/main" val="810850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215F5-F34C-52C1-CE81-0BDD94EA1222}"/>
              </a:ext>
            </a:extLst>
          </p:cNvPr>
          <p:cNvSpPr>
            <a:spLocks noGrp="1"/>
          </p:cNvSpPr>
          <p:nvPr>
            <p:ph type="title"/>
          </p:nvPr>
        </p:nvSpPr>
        <p:spPr>
          <a:xfrm>
            <a:off x="838200" y="365125"/>
            <a:ext cx="10515600" cy="1325563"/>
          </a:xfrm>
        </p:spPr>
        <p:txBody>
          <a:bodyPr>
            <a:normAutofit/>
          </a:bodyPr>
          <a:lstStyle/>
          <a:p>
            <a:r>
              <a:rPr lang="en-IN"/>
              <a:t>Example : Amazon Warehouse </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6D2BD99-CA5D-51E0-401E-4971AA4E6FC0}"/>
              </a:ext>
            </a:extLst>
          </p:cNvPr>
          <p:cNvSpPr>
            <a:spLocks noGrp="1"/>
          </p:cNvSpPr>
          <p:nvPr>
            <p:ph idx="1"/>
          </p:nvPr>
        </p:nvSpPr>
        <p:spPr>
          <a:xfrm>
            <a:off x="838200" y="1929384"/>
            <a:ext cx="10515600" cy="4251960"/>
          </a:xfrm>
        </p:spPr>
        <p:txBody>
          <a:bodyPr>
            <a:normAutofit/>
          </a:bodyPr>
          <a:lstStyle/>
          <a:p>
            <a:r>
              <a:rPr lang="en-IN"/>
              <a:t>Problem Statement: Find the shortest path from any location to the target location (Packaging Area of the warehouse) for the robot</a:t>
            </a:r>
          </a:p>
          <a:p>
            <a:r>
              <a:rPr lang="en-IN"/>
              <a:t>Agent: Robot</a:t>
            </a:r>
          </a:p>
          <a:p>
            <a:r>
              <a:rPr lang="en-IN"/>
              <a:t>Environment:</a:t>
            </a:r>
          </a:p>
          <a:p>
            <a:pPr lvl="1"/>
            <a:r>
              <a:rPr lang="en-IN" sz="2800"/>
              <a:t>State: </a:t>
            </a:r>
          </a:p>
          <a:p>
            <a:pPr lvl="1"/>
            <a:r>
              <a:rPr lang="en-IN" sz="2800"/>
              <a:t>Action  </a:t>
            </a:r>
          </a:p>
          <a:p>
            <a:pPr lvl="1"/>
            <a:r>
              <a:rPr lang="en-IN" sz="2800"/>
              <a:t>Reward</a:t>
            </a:r>
          </a:p>
          <a:p>
            <a:pPr lvl="1"/>
            <a:r>
              <a:rPr lang="en-IN" sz="2800"/>
              <a:t>Termination </a:t>
            </a:r>
          </a:p>
          <a:p>
            <a:r>
              <a:rPr lang="en-IN"/>
              <a:t>First using classical Q-Learning and then CTQL</a:t>
            </a:r>
          </a:p>
        </p:txBody>
      </p:sp>
    </p:spTree>
    <p:extLst>
      <p:ext uri="{BB962C8B-B14F-4D97-AF65-F5344CB8AC3E}">
        <p14:creationId xmlns:p14="http://schemas.microsoft.com/office/powerpoint/2010/main" val="317223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D386-4F4D-0F48-937E-4D9799935DFF}"/>
              </a:ext>
            </a:extLst>
          </p:cNvPr>
          <p:cNvSpPr>
            <a:spLocks noGrp="1"/>
          </p:cNvSpPr>
          <p:nvPr>
            <p:ph type="title"/>
          </p:nvPr>
        </p:nvSpPr>
        <p:spPr>
          <a:xfrm>
            <a:off x="838200" y="365125"/>
            <a:ext cx="10933590" cy="1325563"/>
          </a:xfrm>
        </p:spPr>
        <p:txBody>
          <a:bodyPr>
            <a:normAutofit/>
          </a:bodyPr>
          <a:lstStyle/>
          <a:p>
            <a:r>
              <a:rPr lang="en-US" b="0" i="0">
                <a:effectLst/>
              </a:rPr>
              <a:t>Machine Learning and its types</a:t>
            </a:r>
            <a:endParaRPr lang="en-IN"/>
          </a:p>
        </p:txBody>
      </p:sp>
      <p:sp>
        <p:nvSpPr>
          <p:cNvPr id="3" name="Content Placeholder 2">
            <a:extLst>
              <a:ext uri="{FF2B5EF4-FFF2-40B4-BE49-F238E27FC236}">
                <a16:creationId xmlns:a16="http://schemas.microsoft.com/office/drawing/2014/main" id="{887A0506-EFF9-63DD-449A-BF621EA89757}"/>
              </a:ext>
            </a:extLst>
          </p:cNvPr>
          <p:cNvSpPr>
            <a:spLocks noGrp="1"/>
          </p:cNvSpPr>
          <p:nvPr>
            <p:ph idx="1"/>
          </p:nvPr>
        </p:nvSpPr>
        <p:spPr/>
        <p:txBody>
          <a:bodyPr/>
          <a:lstStyle/>
          <a:p>
            <a:r>
              <a:rPr lang="en-US" b="0" i="0">
                <a:solidFill>
                  <a:schemeClr val="tx1">
                    <a:lumMod val="95000"/>
                  </a:schemeClr>
                </a:solidFill>
                <a:effectLst/>
              </a:rPr>
              <a:t>Machine learning is an application of </a:t>
            </a:r>
            <a:r>
              <a:rPr lang="en-US" i="0">
                <a:solidFill>
                  <a:schemeClr val="tx1">
                    <a:lumMod val="95000"/>
                  </a:schemeClr>
                </a:solidFill>
                <a:effectLst/>
              </a:rPr>
              <a:t>artificial intelligence (AI) </a:t>
            </a:r>
            <a:r>
              <a:rPr lang="en-US" b="0" i="0">
                <a:solidFill>
                  <a:schemeClr val="tx1">
                    <a:lumMod val="95000"/>
                  </a:schemeClr>
                </a:solidFill>
                <a:effectLst/>
              </a:rPr>
              <a:t>that enables systems to automatically </a:t>
            </a:r>
            <a:r>
              <a:rPr lang="en-US" b="1" i="0">
                <a:solidFill>
                  <a:schemeClr val="tx1">
                    <a:lumMod val="95000"/>
                  </a:schemeClr>
                </a:solidFill>
                <a:effectLst/>
              </a:rPr>
              <a:t>learn and improve </a:t>
            </a:r>
            <a:r>
              <a:rPr lang="en-US" b="0" i="0">
                <a:solidFill>
                  <a:schemeClr val="tx1">
                    <a:lumMod val="95000"/>
                  </a:schemeClr>
                </a:solidFill>
                <a:effectLst/>
              </a:rPr>
              <a:t>from experience </a:t>
            </a:r>
            <a:r>
              <a:rPr lang="en-US" i="0">
                <a:solidFill>
                  <a:schemeClr val="tx1">
                    <a:lumMod val="95000"/>
                  </a:schemeClr>
                </a:solidFill>
                <a:effectLst/>
              </a:rPr>
              <a:t>without explicit programming </a:t>
            </a:r>
          </a:p>
          <a:p>
            <a:pPr marL="36900" indent="0">
              <a:buNone/>
            </a:pPr>
            <a:endParaRPr lang="en-US" b="1">
              <a:solidFill>
                <a:schemeClr val="tx1">
                  <a:lumMod val="95000"/>
                </a:schemeClr>
              </a:solidFill>
              <a:effectLst/>
              <a:latin typeface="Georgia" panose="02040502050405020303" pitchFamily="18" charset="0"/>
            </a:endParaRPr>
          </a:p>
        </p:txBody>
      </p:sp>
      <p:graphicFrame>
        <p:nvGraphicFramePr>
          <p:cNvPr id="4" name="Content Placeholder 3">
            <a:extLst>
              <a:ext uri="{FF2B5EF4-FFF2-40B4-BE49-F238E27FC236}">
                <a16:creationId xmlns:a16="http://schemas.microsoft.com/office/drawing/2014/main" id="{F22FE90B-1C59-15B8-90A0-BD6A33C8BC17}"/>
              </a:ext>
            </a:extLst>
          </p:cNvPr>
          <p:cNvGraphicFramePr>
            <a:graphicFrameLocks/>
          </p:cNvGraphicFramePr>
          <p:nvPr>
            <p:extLst>
              <p:ext uri="{D42A27DB-BD31-4B8C-83A1-F6EECF244321}">
                <p14:modId xmlns:p14="http://schemas.microsoft.com/office/powerpoint/2010/main" val="3040314853"/>
              </p:ext>
            </p:extLst>
          </p:nvPr>
        </p:nvGraphicFramePr>
        <p:xfrm>
          <a:off x="1791629" y="3301071"/>
          <a:ext cx="8608741" cy="3010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236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15F5-F34C-52C1-CE81-0BDD94EA1222}"/>
              </a:ext>
            </a:extLst>
          </p:cNvPr>
          <p:cNvSpPr>
            <a:spLocks noGrp="1"/>
          </p:cNvSpPr>
          <p:nvPr>
            <p:ph type="title"/>
          </p:nvPr>
        </p:nvSpPr>
        <p:spPr/>
        <p:txBody>
          <a:bodyPr/>
          <a:lstStyle/>
          <a:p>
            <a:r>
              <a:rPr lang="en-IN"/>
              <a:t>Amazon Warehouse: Environment  </a:t>
            </a:r>
          </a:p>
        </p:txBody>
      </p:sp>
      <p:pic>
        <p:nvPicPr>
          <p:cNvPr id="7" name="Picture 6">
            <a:extLst>
              <a:ext uri="{FF2B5EF4-FFF2-40B4-BE49-F238E27FC236}">
                <a16:creationId xmlns:a16="http://schemas.microsoft.com/office/drawing/2014/main" id="{BE57F441-2456-27BF-B9CD-35DB8A947CBD}"/>
              </a:ext>
            </a:extLst>
          </p:cNvPr>
          <p:cNvPicPr>
            <a:picLocks noChangeAspect="1"/>
          </p:cNvPicPr>
          <p:nvPr/>
        </p:nvPicPr>
        <p:blipFill>
          <a:blip r:embed="rId2"/>
          <a:stretch>
            <a:fillRect/>
          </a:stretch>
        </p:blipFill>
        <p:spPr>
          <a:xfrm>
            <a:off x="6530010" y="1345033"/>
            <a:ext cx="5264426" cy="5271589"/>
          </a:xfrm>
          <a:prstGeom prst="rect">
            <a:avLst/>
          </a:prstGeom>
        </p:spPr>
      </p:pic>
      <p:sp>
        <p:nvSpPr>
          <p:cNvPr id="8" name="Content Placeholder 7">
            <a:extLst>
              <a:ext uri="{FF2B5EF4-FFF2-40B4-BE49-F238E27FC236}">
                <a16:creationId xmlns:a16="http://schemas.microsoft.com/office/drawing/2014/main" id="{86D2BD99-CA5D-51E0-401E-4971AA4E6FC0}"/>
              </a:ext>
            </a:extLst>
          </p:cNvPr>
          <p:cNvSpPr>
            <a:spLocks noGrp="1"/>
          </p:cNvSpPr>
          <p:nvPr>
            <p:ph idx="1"/>
          </p:nvPr>
        </p:nvSpPr>
        <p:spPr>
          <a:xfrm>
            <a:off x="838201" y="1888433"/>
            <a:ext cx="5999922" cy="4604441"/>
          </a:xfrm>
        </p:spPr>
        <p:txBody>
          <a:bodyPr>
            <a:normAutofit/>
          </a:bodyPr>
          <a:lstStyle/>
          <a:p>
            <a:r>
              <a:rPr lang="en-IN"/>
              <a:t>Environment:</a:t>
            </a:r>
          </a:p>
          <a:p>
            <a:pPr lvl="1"/>
            <a:r>
              <a:rPr lang="en-IN"/>
              <a:t>State: position of the robot in warehouse</a:t>
            </a:r>
          </a:p>
          <a:p>
            <a:pPr lvl="1"/>
            <a:r>
              <a:rPr lang="en-IN"/>
              <a:t>Action: Left, Right, Up, Down  </a:t>
            </a:r>
          </a:p>
          <a:p>
            <a:pPr lvl="1"/>
            <a:r>
              <a:rPr lang="en-IN"/>
              <a:t>Reward : </a:t>
            </a:r>
          </a:p>
          <a:p>
            <a:pPr lvl="2"/>
            <a:r>
              <a:rPr lang="en-IN"/>
              <a:t>+100 for the Goal state- Packaging Area</a:t>
            </a:r>
          </a:p>
          <a:p>
            <a:pPr lvl="2"/>
            <a:r>
              <a:rPr lang="en-IN"/>
              <a:t>-100 for Restricted Area </a:t>
            </a:r>
          </a:p>
          <a:p>
            <a:pPr lvl="2"/>
            <a:r>
              <a:rPr lang="en-IN"/>
              <a:t>-1 for any extra step taken</a:t>
            </a:r>
          </a:p>
          <a:p>
            <a:pPr lvl="1"/>
            <a:r>
              <a:rPr lang="en-IN"/>
              <a:t>Termination </a:t>
            </a:r>
          </a:p>
          <a:p>
            <a:pPr lvl="2"/>
            <a:r>
              <a:rPr lang="en-IN"/>
              <a:t>Reached Goal state</a:t>
            </a:r>
          </a:p>
          <a:p>
            <a:pPr lvl="2"/>
            <a:r>
              <a:rPr lang="en-IN"/>
              <a:t>Reached any restricted area</a:t>
            </a:r>
          </a:p>
          <a:p>
            <a:pPr lvl="2"/>
            <a:r>
              <a:rPr lang="en-IN"/>
              <a:t>Accumulate very large negative reward</a:t>
            </a:r>
          </a:p>
        </p:txBody>
      </p:sp>
    </p:spTree>
    <p:extLst>
      <p:ext uri="{BB962C8B-B14F-4D97-AF65-F5344CB8AC3E}">
        <p14:creationId xmlns:p14="http://schemas.microsoft.com/office/powerpoint/2010/main" val="3250822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15F5-F34C-52C1-CE81-0BDD94EA1222}"/>
              </a:ext>
            </a:extLst>
          </p:cNvPr>
          <p:cNvSpPr>
            <a:spLocks noGrp="1"/>
          </p:cNvSpPr>
          <p:nvPr>
            <p:ph type="title"/>
          </p:nvPr>
        </p:nvSpPr>
        <p:spPr/>
        <p:txBody>
          <a:bodyPr/>
          <a:lstStyle/>
          <a:p>
            <a:r>
              <a:rPr lang="en-IN"/>
              <a:t>Amazon Warehouse: Policy</a:t>
            </a:r>
          </a:p>
        </p:txBody>
      </p:sp>
      <p:sp>
        <p:nvSpPr>
          <p:cNvPr id="5" name="Rectangle: Rounded Corners 4">
            <a:extLst>
              <a:ext uri="{FF2B5EF4-FFF2-40B4-BE49-F238E27FC236}">
                <a16:creationId xmlns:a16="http://schemas.microsoft.com/office/drawing/2014/main" id="{025C7D5A-BFEF-00B2-453A-3D83817359F8}"/>
              </a:ext>
            </a:extLst>
          </p:cNvPr>
          <p:cNvSpPr/>
          <p:nvPr/>
        </p:nvSpPr>
        <p:spPr>
          <a:xfrm>
            <a:off x="119743" y="1491343"/>
            <a:ext cx="5747657" cy="2307771"/>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IN" sz="2800" b="1" u="sng"/>
              <a:t>Conventional Q-Learning Policy</a:t>
            </a:r>
            <a:r>
              <a:rPr lang="en-IN" sz="1800" b="1" u="sng"/>
              <a:t> </a:t>
            </a:r>
          </a:p>
          <a:p>
            <a:pPr marL="742950" lvl="1" indent="-285750">
              <a:buFont typeface="Arial" panose="020B0604020202020204" pitchFamily="34" charset="0"/>
              <a:buChar char="•"/>
            </a:pPr>
            <a:r>
              <a:rPr lang="en-IN" sz="2000"/>
              <a:t>With probability </a:t>
            </a:r>
            <a:r>
              <a:rPr lang="el-GR" sz="2000" kern="1200">
                <a:effectLst/>
                <a:latin typeface="Calibri" panose="020F0502020204030204" pitchFamily="34" charset="0"/>
                <a:ea typeface="+mn-ea"/>
                <a:cs typeface="+mn-cs"/>
              </a:rPr>
              <a:t>ε</a:t>
            </a:r>
            <a:r>
              <a:rPr lang="en-IN" sz="2000" kern="1200" baseline="30000" err="1">
                <a:effectLst/>
                <a:latin typeface="Calibri" panose="020F0502020204030204" pitchFamily="34" charset="0"/>
                <a:ea typeface="+mn-ea"/>
                <a:cs typeface="+mn-cs"/>
              </a:rPr>
              <a:t>rl</a:t>
            </a:r>
            <a:r>
              <a:rPr lang="en-IN" sz="2000"/>
              <a:t> : Action having maximum Q-value</a:t>
            </a:r>
          </a:p>
          <a:p>
            <a:pPr marL="742950" lvl="1" indent="-285750">
              <a:buFont typeface="Arial" panose="020B0604020202020204" pitchFamily="34" charset="0"/>
              <a:buChar char="•"/>
            </a:pPr>
            <a:r>
              <a:rPr lang="en-IN" sz="2000"/>
              <a:t>With probability 1-</a:t>
            </a:r>
            <a:r>
              <a:rPr lang="el-GR" sz="2000" kern="1200">
                <a:effectLst/>
                <a:latin typeface="Calibri" panose="020F0502020204030204" pitchFamily="34" charset="0"/>
                <a:ea typeface="+mn-ea"/>
                <a:cs typeface="+mn-cs"/>
              </a:rPr>
              <a:t> ε</a:t>
            </a:r>
            <a:r>
              <a:rPr lang="en-IN" sz="2000" kern="1200" baseline="30000" err="1">
                <a:effectLst/>
                <a:latin typeface="Calibri" panose="020F0502020204030204" pitchFamily="34" charset="0"/>
                <a:ea typeface="+mn-ea"/>
                <a:cs typeface="+mn-cs"/>
              </a:rPr>
              <a:t>rl</a:t>
            </a:r>
            <a:r>
              <a:rPr lang="en-IN" sz="2000"/>
              <a:t> : choose any random action- Left, Right, Up, Down</a:t>
            </a:r>
          </a:p>
          <a:p>
            <a:pPr lvl="1"/>
            <a:endParaRPr lang="en-IN" sz="1800"/>
          </a:p>
        </p:txBody>
      </p:sp>
      <p:sp>
        <p:nvSpPr>
          <p:cNvPr id="6" name="Content Placeholder 5">
            <a:extLst>
              <a:ext uri="{FF2B5EF4-FFF2-40B4-BE49-F238E27FC236}">
                <a16:creationId xmlns:a16="http://schemas.microsoft.com/office/drawing/2014/main" id="{DDB54315-31A7-B94D-4CFC-8ED3322E578F}"/>
              </a:ext>
            </a:extLst>
          </p:cNvPr>
          <p:cNvSpPr>
            <a:spLocks noGrp="1"/>
          </p:cNvSpPr>
          <p:nvPr>
            <p:ph idx="1"/>
          </p:nvPr>
        </p:nvSpPr>
        <p:spPr>
          <a:xfrm>
            <a:off x="6466114" y="1491343"/>
            <a:ext cx="5747657" cy="2318657"/>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lgn="ctr">
              <a:buNone/>
            </a:pPr>
            <a:r>
              <a:rPr lang="en-IN" sz="2800" b="1" u="sng"/>
              <a:t>Control Tutor Policy</a:t>
            </a:r>
            <a:r>
              <a:rPr lang="en-IN" sz="1800" b="1" u="sng"/>
              <a:t> </a:t>
            </a:r>
          </a:p>
          <a:p>
            <a:pPr lvl="1"/>
            <a:r>
              <a:rPr lang="en-IN" sz="2000"/>
              <a:t>With probability </a:t>
            </a:r>
            <a:r>
              <a:rPr lang="el-GR" sz="2000" kern="1200">
                <a:effectLst/>
                <a:latin typeface="Calibri" panose="020F0502020204030204" pitchFamily="34" charset="0"/>
                <a:ea typeface="+mn-ea"/>
                <a:cs typeface="+mn-cs"/>
              </a:rPr>
              <a:t>ε</a:t>
            </a:r>
            <a:r>
              <a:rPr lang="en-IN" sz="2000" baseline="30000">
                <a:latin typeface="Calibri" panose="020F0502020204030204" pitchFamily="34" charset="0"/>
              </a:rPr>
              <a:t>c</a:t>
            </a:r>
            <a:r>
              <a:rPr lang="en-IN" sz="2000"/>
              <a:t>: Choose the most appropriate action to reach the goal state from existing knowledge of the system</a:t>
            </a:r>
          </a:p>
          <a:p>
            <a:pPr lvl="1"/>
            <a:r>
              <a:rPr lang="en-IN" sz="2000"/>
              <a:t>With probability 1-</a:t>
            </a:r>
            <a:r>
              <a:rPr lang="el-GR" sz="2000" kern="1200">
                <a:effectLst/>
                <a:latin typeface="Calibri" panose="020F0502020204030204" pitchFamily="34" charset="0"/>
                <a:ea typeface="+mn-ea"/>
                <a:cs typeface="+mn-cs"/>
              </a:rPr>
              <a:t> ε</a:t>
            </a:r>
            <a:r>
              <a:rPr lang="en-IN" sz="2000" baseline="30000">
                <a:latin typeface="Calibri" panose="020F0502020204030204" pitchFamily="34" charset="0"/>
              </a:rPr>
              <a:t>c</a:t>
            </a:r>
            <a:r>
              <a:rPr lang="en-IN" sz="2000"/>
              <a:t>, choose any random action- Left, Right, Up, Down</a:t>
            </a:r>
          </a:p>
        </p:txBody>
      </p:sp>
      <p:sp>
        <p:nvSpPr>
          <p:cNvPr id="9" name="Rectangle: Rounded Corners 8">
            <a:extLst>
              <a:ext uri="{FF2B5EF4-FFF2-40B4-BE49-F238E27FC236}">
                <a16:creationId xmlns:a16="http://schemas.microsoft.com/office/drawing/2014/main" id="{852E6E4E-D550-36F0-73EF-74EA5D3A770F}"/>
              </a:ext>
            </a:extLst>
          </p:cNvPr>
          <p:cNvSpPr/>
          <p:nvPr/>
        </p:nvSpPr>
        <p:spPr>
          <a:xfrm>
            <a:off x="2177142" y="4564515"/>
            <a:ext cx="7717971" cy="2195513"/>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IN" sz="2800" b="1" u="sng"/>
              <a:t>Control Tutor Q-Learning Policy </a:t>
            </a:r>
            <a:endParaRPr lang="en-IN" sz="2800"/>
          </a:p>
          <a:p>
            <a:pPr lvl="1"/>
            <a:r>
              <a:rPr lang="en-IN" sz="2400"/>
              <a:t>With probability </a:t>
            </a:r>
            <a:r>
              <a:rPr lang="el-GR" sz="2400"/>
              <a:t>β</a:t>
            </a:r>
            <a:r>
              <a:rPr lang="en-IN" sz="2400"/>
              <a:t>: Control Policy</a:t>
            </a:r>
          </a:p>
          <a:p>
            <a:pPr lvl="1"/>
            <a:r>
              <a:rPr lang="en-IN" sz="2400"/>
              <a:t>With probability 1-</a:t>
            </a:r>
            <a:r>
              <a:rPr lang="el-GR" sz="2400"/>
              <a:t>β</a:t>
            </a:r>
            <a:r>
              <a:rPr lang="en-IN" sz="2400"/>
              <a:t>: Conventional Q-Learning Policy</a:t>
            </a:r>
          </a:p>
        </p:txBody>
      </p:sp>
      <p:cxnSp>
        <p:nvCxnSpPr>
          <p:cNvPr id="15" name="Straight Arrow Connector 14">
            <a:extLst>
              <a:ext uri="{FF2B5EF4-FFF2-40B4-BE49-F238E27FC236}">
                <a16:creationId xmlns:a16="http://schemas.microsoft.com/office/drawing/2014/main" id="{6A2F62BA-E1A6-BF58-9EA3-525241E0C002}"/>
              </a:ext>
            </a:extLst>
          </p:cNvPr>
          <p:cNvCxnSpPr>
            <a:cxnSpLocks/>
            <a:stCxn id="5" idx="2"/>
            <a:endCxn id="9" idx="0"/>
          </p:cNvCxnSpPr>
          <p:nvPr/>
        </p:nvCxnSpPr>
        <p:spPr>
          <a:xfrm rot="16200000" flipH="1">
            <a:off x="4132150" y="2660536"/>
            <a:ext cx="765401" cy="30425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8C0C41-411D-2F04-C05B-30CF187CE0FB}"/>
              </a:ext>
            </a:extLst>
          </p:cNvPr>
          <p:cNvCxnSpPr>
            <a:cxnSpLocks/>
            <a:stCxn id="6" idx="2"/>
            <a:endCxn id="9" idx="0"/>
          </p:cNvCxnSpPr>
          <p:nvPr/>
        </p:nvCxnSpPr>
        <p:spPr>
          <a:xfrm rot="5400000">
            <a:off x="7310779" y="2535350"/>
            <a:ext cx="754515" cy="33038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60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DFFD-7BAA-D3B2-B52C-396FECDCBEAC}"/>
              </a:ext>
            </a:extLst>
          </p:cNvPr>
          <p:cNvSpPr>
            <a:spLocks noGrp="1"/>
          </p:cNvSpPr>
          <p:nvPr>
            <p:ph type="title"/>
          </p:nvPr>
        </p:nvSpPr>
        <p:spPr/>
        <p:txBody>
          <a:bodyPr/>
          <a:lstStyle/>
          <a:p>
            <a:r>
              <a:rPr lang="en-IN"/>
              <a:t>What did we find out?</a:t>
            </a:r>
          </a:p>
        </p:txBody>
      </p:sp>
      <p:sp>
        <p:nvSpPr>
          <p:cNvPr id="9" name="Rectangle: Rounded Corners 8">
            <a:extLst>
              <a:ext uri="{FF2B5EF4-FFF2-40B4-BE49-F238E27FC236}">
                <a16:creationId xmlns:a16="http://schemas.microsoft.com/office/drawing/2014/main" id="{E644258C-5FA3-B864-5B12-394F95A12061}"/>
              </a:ext>
            </a:extLst>
          </p:cNvPr>
          <p:cNvSpPr/>
          <p:nvPr/>
        </p:nvSpPr>
        <p:spPr>
          <a:xfrm>
            <a:off x="743930" y="1647895"/>
            <a:ext cx="4015408" cy="6776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Comparing Parameter: Average Reward</a:t>
            </a:r>
          </a:p>
        </p:txBody>
      </p:sp>
      <p:sp>
        <p:nvSpPr>
          <p:cNvPr id="11" name="Rectangle: Rounded Corners 10">
            <a:extLst>
              <a:ext uri="{FF2B5EF4-FFF2-40B4-BE49-F238E27FC236}">
                <a16:creationId xmlns:a16="http://schemas.microsoft.com/office/drawing/2014/main" id="{D4D1237C-EEF0-6B9A-FAAD-613B7D03B392}"/>
              </a:ext>
            </a:extLst>
          </p:cNvPr>
          <p:cNvSpPr/>
          <p:nvPr/>
        </p:nvSpPr>
        <p:spPr>
          <a:xfrm>
            <a:off x="743930" y="2526467"/>
            <a:ext cx="4015409" cy="1115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Average reward tells us about relatively how many optimum and poor decision were made to reach the goal</a:t>
            </a:r>
          </a:p>
        </p:txBody>
      </p:sp>
      <p:sp>
        <p:nvSpPr>
          <p:cNvPr id="12" name="Rectangle: Rounded Corners 11">
            <a:extLst>
              <a:ext uri="{FF2B5EF4-FFF2-40B4-BE49-F238E27FC236}">
                <a16:creationId xmlns:a16="http://schemas.microsoft.com/office/drawing/2014/main" id="{CBFF535F-D91B-1FB3-94C2-1B6864B6C71D}"/>
              </a:ext>
            </a:extLst>
          </p:cNvPr>
          <p:cNvSpPr/>
          <p:nvPr/>
        </p:nvSpPr>
        <p:spPr>
          <a:xfrm>
            <a:off x="743931" y="3843038"/>
            <a:ext cx="4015409" cy="838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Higher average reward tells that we took comparatively less poor decisions</a:t>
            </a:r>
          </a:p>
        </p:txBody>
      </p:sp>
      <p:sp>
        <p:nvSpPr>
          <p:cNvPr id="14" name="Rectangle: Rounded Corners 13">
            <a:extLst>
              <a:ext uri="{FF2B5EF4-FFF2-40B4-BE49-F238E27FC236}">
                <a16:creationId xmlns:a16="http://schemas.microsoft.com/office/drawing/2014/main" id="{6767132B-EDEB-4D30-5A48-ACBF159273C7}"/>
              </a:ext>
            </a:extLst>
          </p:cNvPr>
          <p:cNvSpPr/>
          <p:nvPr/>
        </p:nvSpPr>
        <p:spPr>
          <a:xfrm>
            <a:off x="743932" y="4882940"/>
            <a:ext cx="4015409" cy="659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Less poor decisions means we took less time to reach the goal</a:t>
            </a:r>
          </a:p>
        </p:txBody>
      </p:sp>
      <p:sp>
        <p:nvSpPr>
          <p:cNvPr id="15" name="Rectangle: Rounded Corners 14">
            <a:extLst>
              <a:ext uri="{FF2B5EF4-FFF2-40B4-BE49-F238E27FC236}">
                <a16:creationId xmlns:a16="http://schemas.microsoft.com/office/drawing/2014/main" id="{BEDD573C-7D30-30A5-BB42-682B4B8CFBA1}"/>
              </a:ext>
            </a:extLst>
          </p:cNvPr>
          <p:cNvSpPr/>
          <p:nvPr/>
        </p:nvSpPr>
        <p:spPr>
          <a:xfrm>
            <a:off x="743933" y="5743733"/>
            <a:ext cx="4015409" cy="7491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Conclusion: Control-Tutored Q-learning is getting higher average reward</a:t>
            </a:r>
          </a:p>
        </p:txBody>
      </p:sp>
      <p:pic>
        <p:nvPicPr>
          <p:cNvPr id="13" name="Content Placeholder 12">
            <a:extLst>
              <a:ext uri="{FF2B5EF4-FFF2-40B4-BE49-F238E27FC236}">
                <a16:creationId xmlns:a16="http://schemas.microsoft.com/office/drawing/2014/main" id="{64195700-F943-F257-0786-1943A85581A1}"/>
              </a:ext>
            </a:extLst>
          </p:cNvPr>
          <p:cNvPicPr>
            <a:picLocks noGrp="1" noChangeAspect="1"/>
          </p:cNvPicPr>
          <p:nvPr>
            <p:ph idx="1"/>
          </p:nvPr>
        </p:nvPicPr>
        <p:blipFill>
          <a:blip r:embed="rId2"/>
          <a:stretch>
            <a:fillRect/>
          </a:stretch>
        </p:blipFill>
        <p:spPr>
          <a:xfrm>
            <a:off x="6341434" y="5202936"/>
            <a:ext cx="5106633" cy="946791"/>
          </a:xfrm>
        </p:spPr>
      </p:pic>
      <p:pic>
        <p:nvPicPr>
          <p:cNvPr id="1026" name="Picture 2">
            <a:extLst>
              <a:ext uri="{FF2B5EF4-FFF2-40B4-BE49-F238E27FC236}">
                <a16:creationId xmlns:a16="http://schemas.microsoft.com/office/drawing/2014/main" id="{CA639813-6710-E75E-1F7F-D7F64392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642"/>
            <a:ext cx="5352067" cy="346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0632-FF81-FA7A-A55D-608EE0BD3B6F}"/>
              </a:ext>
            </a:extLst>
          </p:cNvPr>
          <p:cNvSpPr>
            <a:spLocks noGrp="1"/>
          </p:cNvSpPr>
          <p:nvPr>
            <p:ph type="title"/>
          </p:nvPr>
        </p:nvSpPr>
        <p:spPr/>
        <p:txBody>
          <a:bodyPr/>
          <a:lstStyle/>
          <a:p>
            <a:r>
              <a:rPr lang="en-IN"/>
              <a:t>Graph for different switching condition</a:t>
            </a:r>
          </a:p>
        </p:txBody>
      </p:sp>
      <p:pic>
        <p:nvPicPr>
          <p:cNvPr id="5" name="Picture 4">
            <a:extLst>
              <a:ext uri="{FF2B5EF4-FFF2-40B4-BE49-F238E27FC236}">
                <a16:creationId xmlns:a16="http://schemas.microsoft.com/office/drawing/2014/main" id="{B02A9FFE-E56E-2B9C-4647-78C269D90692}"/>
              </a:ext>
            </a:extLst>
          </p:cNvPr>
          <p:cNvPicPr>
            <a:picLocks noChangeAspect="1"/>
          </p:cNvPicPr>
          <p:nvPr/>
        </p:nvPicPr>
        <p:blipFill>
          <a:blip r:embed="rId2"/>
          <a:stretch>
            <a:fillRect/>
          </a:stretch>
        </p:blipFill>
        <p:spPr>
          <a:xfrm>
            <a:off x="1073793" y="4941348"/>
            <a:ext cx="3848404" cy="883708"/>
          </a:xfrm>
          <a:prstGeom prst="rect">
            <a:avLst/>
          </a:prstGeom>
        </p:spPr>
      </p:pic>
      <p:pic>
        <p:nvPicPr>
          <p:cNvPr id="2052" name="Picture 4">
            <a:extLst>
              <a:ext uri="{FF2B5EF4-FFF2-40B4-BE49-F238E27FC236}">
                <a16:creationId xmlns:a16="http://schemas.microsoft.com/office/drawing/2014/main" id="{1BD4C041-7E1B-513E-FA05-7DC4624C42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0000" y="1853841"/>
            <a:ext cx="4865208" cy="31503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7DB4D04-25C9-4236-6EC3-F43B2F3D7DE0}"/>
              </a:ext>
            </a:extLst>
          </p:cNvPr>
          <p:cNvPicPr>
            <a:picLocks noChangeAspect="1"/>
          </p:cNvPicPr>
          <p:nvPr/>
        </p:nvPicPr>
        <p:blipFill>
          <a:blip r:embed="rId4"/>
          <a:stretch>
            <a:fillRect/>
          </a:stretch>
        </p:blipFill>
        <p:spPr>
          <a:xfrm>
            <a:off x="6524625" y="4931822"/>
            <a:ext cx="4829175" cy="895350"/>
          </a:xfrm>
          <a:prstGeom prst="rect">
            <a:avLst/>
          </a:prstGeom>
        </p:spPr>
      </p:pic>
      <p:pic>
        <p:nvPicPr>
          <p:cNvPr id="2056" name="Picture 8">
            <a:extLst>
              <a:ext uri="{FF2B5EF4-FFF2-40B4-BE49-F238E27FC236}">
                <a16:creationId xmlns:a16="http://schemas.microsoft.com/office/drawing/2014/main" id="{6DA3C555-F077-7D1D-2325-1F747B7BC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0834" y="1877174"/>
            <a:ext cx="4829175" cy="31269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BF6D47-EB5C-52F7-930B-94250B2C42FD}"/>
                  </a:ext>
                </a:extLst>
              </p:cNvPr>
              <p:cNvSpPr txBox="1"/>
              <p:nvPr/>
            </p:nvSpPr>
            <p:spPr>
              <a:xfrm>
                <a:off x="838200" y="6011694"/>
                <a:ext cx="4948136"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𝛽</m:t>
                      </m:r>
                      <m:r>
                        <a:rPr lang="en-IN" b="0" i="0" smtClean="0">
                          <a:latin typeface="Cambria Math" panose="02040503050406030204" pitchFamily="18" charset="0"/>
                        </a:rPr>
                        <m:t>=0.5⇒1−</m:t>
                      </m:r>
                      <m:r>
                        <a:rPr lang="en-IN" b="0" i="1" smtClean="0">
                          <a:latin typeface="Cambria Math" panose="02040503050406030204" pitchFamily="18" charset="0"/>
                        </a:rPr>
                        <m:t>𝛽</m:t>
                      </m:r>
                      <m:r>
                        <a:rPr lang="en-IN" b="0" i="1" smtClean="0">
                          <a:latin typeface="Cambria Math" panose="02040503050406030204" pitchFamily="18" charset="0"/>
                        </a:rPr>
                        <m:t>=0.5</m:t>
                      </m:r>
                    </m:oMath>
                  </m:oMathPara>
                </a14:m>
                <a:endParaRPr lang="en-IN" b="0"/>
              </a:p>
              <a:p>
                <a:r>
                  <a:rPr lang="en-IN"/>
                  <a:t>Control Tutored called for Higher Number of times</a:t>
                </a:r>
              </a:p>
              <a:p>
                <a:endParaRPr lang="en-IN"/>
              </a:p>
            </p:txBody>
          </p:sp>
        </mc:Choice>
        <mc:Fallback xmlns="">
          <p:sp>
            <p:nvSpPr>
              <p:cNvPr id="8" name="TextBox 7">
                <a:extLst>
                  <a:ext uri="{FF2B5EF4-FFF2-40B4-BE49-F238E27FC236}">
                    <a16:creationId xmlns:a16="http://schemas.microsoft.com/office/drawing/2014/main" id="{AFBF6D47-EB5C-52F7-930B-94250B2C42FD}"/>
                  </a:ext>
                </a:extLst>
              </p:cNvPr>
              <p:cNvSpPr txBox="1">
                <a:spLocks noRot="1" noChangeAspect="1" noMove="1" noResize="1" noEditPoints="1" noAdjustHandles="1" noChangeArrowheads="1" noChangeShapeType="1" noTextEdit="1"/>
              </p:cNvSpPr>
              <p:nvPr/>
            </p:nvSpPr>
            <p:spPr>
              <a:xfrm>
                <a:off x="838200" y="6011694"/>
                <a:ext cx="4948136" cy="923330"/>
              </a:xfrm>
              <a:prstGeom prst="rect">
                <a:avLst/>
              </a:prstGeom>
              <a:blipFill>
                <a:blip r:embed="rId6"/>
                <a:stretch>
                  <a:fillRect l="-1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BE0DCD-B7A0-90C5-D051-F76700544737}"/>
                  </a:ext>
                </a:extLst>
              </p:cNvPr>
              <p:cNvSpPr txBox="1"/>
              <p:nvPr/>
            </p:nvSpPr>
            <p:spPr>
              <a:xfrm>
                <a:off x="6524624" y="6011694"/>
                <a:ext cx="521760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𝛽</m:t>
                      </m:r>
                      <m:r>
                        <a:rPr lang="en-IN" b="0" i="0" smtClean="0">
                          <a:latin typeface="Cambria Math" panose="02040503050406030204" pitchFamily="18" charset="0"/>
                        </a:rPr>
                        <m:t>=0.75⇒1−</m:t>
                      </m:r>
                      <m:r>
                        <a:rPr lang="en-IN" b="0" i="1" smtClean="0">
                          <a:latin typeface="Cambria Math" panose="02040503050406030204" pitchFamily="18" charset="0"/>
                        </a:rPr>
                        <m:t>𝛽</m:t>
                      </m:r>
                      <m:r>
                        <a:rPr lang="en-IN" b="0" i="1" smtClean="0">
                          <a:latin typeface="Cambria Math" panose="02040503050406030204" pitchFamily="18" charset="0"/>
                        </a:rPr>
                        <m:t>=0.25</m:t>
                      </m:r>
                    </m:oMath>
                  </m:oMathPara>
                </a14:m>
                <a:endParaRPr lang="en-IN"/>
              </a:p>
              <a:p>
                <a:r>
                  <a:rPr lang="en-IN"/>
                  <a:t>Control Tutored called for Lesser Number of times</a:t>
                </a:r>
              </a:p>
            </p:txBody>
          </p:sp>
        </mc:Choice>
        <mc:Fallback xmlns="">
          <p:sp>
            <p:nvSpPr>
              <p:cNvPr id="9" name="TextBox 8">
                <a:extLst>
                  <a:ext uri="{FF2B5EF4-FFF2-40B4-BE49-F238E27FC236}">
                    <a16:creationId xmlns:a16="http://schemas.microsoft.com/office/drawing/2014/main" id="{EFBE0DCD-B7A0-90C5-D051-F76700544737}"/>
                  </a:ext>
                </a:extLst>
              </p:cNvPr>
              <p:cNvSpPr txBox="1">
                <a:spLocks noRot="1" noChangeAspect="1" noMove="1" noResize="1" noEditPoints="1" noAdjustHandles="1" noChangeArrowheads="1" noChangeShapeType="1" noTextEdit="1"/>
              </p:cNvSpPr>
              <p:nvPr/>
            </p:nvSpPr>
            <p:spPr>
              <a:xfrm>
                <a:off x="6524624" y="6011694"/>
                <a:ext cx="5217609" cy="646331"/>
              </a:xfrm>
              <a:prstGeom prst="rect">
                <a:avLst/>
              </a:prstGeom>
              <a:blipFill>
                <a:blip r:embed="rId7"/>
                <a:stretch>
                  <a:fillRect l="-935" b="-14151"/>
                </a:stretch>
              </a:blipFill>
            </p:spPr>
            <p:txBody>
              <a:bodyPr/>
              <a:lstStyle/>
              <a:p>
                <a:r>
                  <a:rPr lang="en-IN">
                    <a:noFill/>
                  </a:rPr>
                  <a:t> </a:t>
                </a:r>
              </a:p>
            </p:txBody>
          </p:sp>
        </mc:Fallback>
      </mc:AlternateContent>
    </p:spTree>
    <p:extLst>
      <p:ext uri="{BB962C8B-B14F-4D97-AF65-F5344CB8AC3E}">
        <p14:creationId xmlns:p14="http://schemas.microsoft.com/office/powerpoint/2010/main" val="3165249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3569B-75DF-ECB8-A00E-EB24EA8C8422}"/>
              </a:ext>
            </a:extLst>
          </p:cNvPr>
          <p:cNvSpPr>
            <a:spLocks noGrp="1"/>
          </p:cNvSpPr>
          <p:nvPr>
            <p:ph type="title"/>
          </p:nvPr>
        </p:nvSpPr>
        <p:spPr>
          <a:xfrm>
            <a:off x="838200" y="365125"/>
            <a:ext cx="10515600" cy="1325563"/>
          </a:xfrm>
        </p:spPr>
        <p:txBody>
          <a:bodyPr>
            <a:normAutofit/>
          </a:bodyPr>
          <a:lstStyle/>
          <a:p>
            <a:r>
              <a:rPr lang="en-IN" sz="5400"/>
              <a:t>Inference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244DE3-934C-4E6C-249C-59649E422807}"/>
                  </a:ext>
                </a:extLst>
              </p:cNvPr>
              <p:cNvSpPr>
                <a:spLocks noGrp="1"/>
              </p:cNvSpPr>
              <p:nvPr>
                <p:ph idx="1"/>
              </p:nvPr>
            </p:nvSpPr>
            <p:spPr>
              <a:xfrm>
                <a:off x="838200" y="1929384"/>
                <a:ext cx="10515600" cy="4251960"/>
              </a:xfrm>
            </p:spPr>
            <p:txBody>
              <a:bodyPr>
                <a:normAutofit/>
              </a:bodyPr>
              <a:lstStyle/>
              <a:p>
                <a:r>
                  <a:rPr lang="en-IN"/>
                  <a:t>The CTQL surely gives us a higher average reward but it has done almost equal in the initial phase of training </a:t>
                </a:r>
              </a:p>
              <a:p>
                <a:r>
                  <a:rPr lang="en-IN"/>
                  <a:t>That is because even if our control tutor is 100% accurate it only runs with probability </a:t>
                </a:r>
                <a14:m>
                  <m:oMath xmlns:m="http://schemas.openxmlformats.org/officeDocument/2006/math">
                    <m:r>
                      <a:rPr lang="en-IN" b="0" i="1">
                        <a:latin typeface="Cambria Math" panose="02040503050406030204" pitchFamily="18" charset="0"/>
                      </a:rPr>
                      <m:t>(1−</m:t>
                    </m:r>
                    <m:r>
                      <a:rPr lang="en-IN" b="0" i="1">
                        <a:latin typeface="Cambria Math" panose="02040503050406030204" pitchFamily="18" charset="0"/>
                      </a:rPr>
                      <m:t>𝛽</m:t>
                    </m:r>
                    <m:r>
                      <a:rPr lang="en-IN" b="0" i="1">
                        <a:latin typeface="Cambria Math" panose="02040503050406030204" pitchFamily="18" charset="0"/>
                      </a:rPr>
                      <m:t>)(1−</m:t>
                    </m:r>
                    <m:sSup>
                      <m:sSupPr>
                        <m:ctrlPr>
                          <a:rPr lang="en-IN" b="0" i="1">
                            <a:latin typeface="Cambria Math" panose="02040503050406030204" pitchFamily="18" charset="0"/>
                          </a:rPr>
                        </m:ctrlPr>
                      </m:sSupPr>
                      <m:e>
                        <m:r>
                          <a:rPr lang="en-IN" b="0" i="1">
                            <a:latin typeface="Cambria Math" panose="02040503050406030204" pitchFamily="18" charset="0"/>
                          </a:rPr>
                          <m:t>𝜖</m:t>
                        </m:r>
                      </m:e>
                      <m:sup>
                        <m:r>
                          <a:rPr lang="en-IN" b="0" i="1">
                            <a:latin typeface="Cambria Math" panose="02040503050406030204" pitchFamily="18" charset="0"/>
                          </a:rPr>
                          <m:t>𝑐</m:t>
                        </m:r>
                      </m:sup>
                    </m:sSup>
                    <m:r>
                      <a:rPr lang="en-IN" b="0" i="1">
                        <a:latin typeface="Cambria Math" panose="02040503050406030204" pitchFamily="18" charset="0"/>
                      </a:rPr>
                      <m:t>)</m:t>
                    </m:r>
                  </m:oMath>
                </a14:m>
                <a:r>
                  <a:rPr lang="en-IN"/>
                  <a:t> </a:t>
                </a:r>
              </a:p>
              <a:p>
                <a:r>
                  <a:rPr lang="en-IN"/>
                  <a:t>In our case </a:t>
                </a:r>
                <a14:m>
                  <m:oMath xmlns:m="http://schemas.openxmlformats.org/officeDocument/2006/math">
                    <m:r>
                      <a:rPr lang="en-IN" b="0" i="1">
                        <a:latin typeface="Cambria Math" panose="02040503050406030204" pitchFamily="18" charset="0"/>
                      </a:rPr>
                      <m:t>𝛽</m:t>
                    </m:r>
                  </m:oMath>
                </a14:m>
                <a:r>
                  <a:rPr lang="en-IN"/>
                  <a:t> is very large so it only runs for a very smaller time so it couldn’t affect the average reward by a large value</a:t>
                </a:r>
              </a:p>
              <a:p>
                <a:r>
                  <a:rPr lang="en-IN"/>
                  <a:t>Therefore the use of CTQL must be incorporated for the problems having sufficiently less </a:t>
                </a:r>
                <a14:m>
                  <m:oMath xmlns:m="http://schemas.openxmlformats.org/officeDocument/2006/math">
                    <m:r>
                      <a:rPr lang="en-IN" b="0" i="1">
                        <a:latin typeface="Cambria Math" panose="02040503050406030204" pitchFamily="18" charset="0"/>
                      </a:rPr>
                      <m:t>𝛽</m:t>
                    </m:r>
                  </m:oMath>
                </a14:m>
                <a:r>
                  <a:rPr lang="en-IN"/>
                  <a:t> or the switching condition must be designed accordingly</a:t>
                </a:r>
              </a:p>
              <a:p>
                <a:endParaRPr lang="en-IN"/>
              </a:p>
            </p:txBody>
          </p:sp>
        </mc:Choice>
        <mc:Fallback xmlns="">
          <p:sp>
            <p:nvSpPr>
              <p:cNvPr id="3" name="Content Placeholder 2">
                <a:extLst>
                  <a:ext uri="{FF2B5EF4-FFF2-40B4-BE49-F238E27FC236}">
                    <a16:creationId xmlns:a16="http://schemas.microsoft.com/office/drawing/2014/main" id="{B9244DE3-934C-4E6C-249C-59649E422807}"/>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1043" t="-2439" r="-986"/>
                </a:stretch>
              </a:blipFill>
            </p:spPr>
            <p:txBody>
              <a:bodyPr/>
              <a:lstStyle/>
              <a:p>
                <a:r>
                  <a:rPr lang="en-US">
                    <a:noFill/>
                  </a:rPr>
                  <a:t> </a:t>
                </a:r>
              </a:p>
            </p:txBody>
          </p:sp>
        </mc:Fallback>
      </mc:AlternateContent>
    </p:spTree>
    <p:extLst>
      <p:ext uri="{BB962C8B-B14F-4D97-AF65-F5344CB8AC3E}">
        <p14:creationId xmlns:p14="http://schemas.microsoft.com/office/powerpoint/2010/main" val="2886099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DE26E-ACF4-7CB8-CBA9-435A33E1F039}"/>
              </a:ext>
            </a:extLst>
          </p:cNvPr>
          <p:cNvSpPr>
            <a:spLocks noGrp="1"/>
          </p:cNvSpPr>
          <p:nvPr>
            <p:ph type="title"/>
          </p:nvPr>
        </p:nvSpPr>
        <p:spPr>
          <a:xfrm>
            <a:off x="524741" y="620392"/>
            <a:ext cx="3808268" cy="5504688"/>
          </a:xfrm>
        </p:spPr>
        <p:txBody>
          <a:bodyPr>
            <a:normAutofit/>
          </a:bodyPr>
          <a:lstStyle/>
          <a:p>
            <a:r>
              <a:rPr lang="en-IN" sz="6000">
                <a:solidFill>
                  <a:schemeClr val="bg1"/>
                </a:solidFill>
              </a:rPr>
              <a:t>Way Ahead</a:t>
            </a:r>
          </a:p>
        </p:txBody>
      </p:sp>
      <p:graphicFrame>
        <p:nvGraphicFramePr>
          <p:cNvPr id="5" name="Content Placeholder 2">
            <a:extLst>
              <a:ext uri="{FF2B5EF4-FFF2-40B4-BE49-F238E27FC236}">
                <a16:creationId xmlns:a16="http://schemas.microsoft.com/office/drawing/2014/main" id="{832AF51D-18C1-D677-9D06-950DD29D167D}"/>
              </a:ext>
            </a:extLst>
          </p:cNvPr>
          <p:cNvGraphicFramePr>
            <a:graphicFrameLocks noGrp="1"/>
          </p:cNvGraphicFramePr>
          <p:nvPr>
            <p:ph idx="1"/>
            <p:extLst>
              <p:ext uri="{D42A27DB-BD31-4B8C-83A1-F6EECF244321}">
                <p14:modId xmlns:p14="http://schemas.microsoft.com/office/powerpoint/2010/main" val="71743509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29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erial view of a highway near the ocean">
            <a:extLst>
              <a:ext uri="{FF2B5EF4-FFF2-40B4-BE49-F238E27FC236}">
                <a16:creationId xmlns:a16="http://schemas.microsoft.com/office/drawing/2014/main" id="{1E9FCFAC-63E9-FABD-2CBA-EF2FB77986EC}"/>
              </a:ext>
            </a:extLst>
          </p:cNvPr>
          <p:cNvPicPr>
            <a:picLocks noChangeAspect="1"/>
          </p:cNvPicPr>
          <p:nvPr/>
        </p:nvPicPr>
        <p:blipFill rotWithShape="1">
          <a:blip r:embed="rId2">
            <a:alphaModFix amt="45000"/>
          </a:blip>
          <a:srcRect t="5858" b="1914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4" name="Title 3">
            <a:extLst>
              <a:ext uri="{FF2B5EF4-FFF2-40B4-BE49-F238E27FC236}">
                <a16:creationId xmlns:a16="http://schemas.microsoft.com/office/drawing/2014/main" id="{854F3090-A8DB-6D73-9D29-232334EAAA98}"/>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Thank You</a:t>
            </a:r>
          </a:p>
        </p:txBody>
      </p:sp>
      <p:sp>
        <p:nvSpPr>
          <p:cNvPr id="21" name="Rectangle 20">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2158327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0DB9-AA1C-B6D9-8F15-90457192C212}"/>
              </a:ext>
            </a:extLst>
          </p:cNvPr>
          <p:cNvSpPr>
            <a:spLocks noGrp="1"/>
          </p:cNvSpPr>
          <p:nvPr>
            <p:ph type="title"/>
          </p:nvPr>
        </p:nvSpPr>
        <p:spPr/>
        <p:txBody>
          <a:bodyPr/>
          <a:lstStyle/>
          <a:p>
            <a:r>
              <a:rPr lang="en-IN"/>
              <a:t>What is Reinforcement Learning?</a:t>
            </a:r>
          </a:p>
        </p:txBody>
      </p:sp>
      <p:sp>
        <p:nvSpPr>
          <p:cNvPr id="3" name="Content Placeholder 2">
            <a:extLst>
              <a:ext uri="{FF2B5EF4-FFF2-40B4-BE49-F238E27FC236}">
                <a16:creationId xmlns:a16="http://schemas.microsoft.com/office/drawing/2014/main" id="{46FF612D-6188-CD8B-5F9D-9F323EC392B6}"/>
              </a:ext>
            </a:extLst>
          </p:cNvPr>
          <p:cNvSpPr>
            <a:spLocks noGrp="1"/>
          </p:cNvSpPr>
          <p:nvPr>
            <p:ph idx="1"/>
          </p:nvPr>
        </p:nvSpPr>
        <p:spPr>
          <a:xfrm>
            <a:off x="913794" y="1732449"/>
            <a:ext cx="11055702" cy="5527887"/>
          </a:xfrm>
        </p:spPr>
        <p:txBody>
          <a:bodyPr>
            <a:normAutofit/>
          </a:bodyPr>
          <a:lstStyle/>
          <a:p>
            <a:r>
              <a:rPr lang="en-US" b="0" i="0">
                <a:effectLst/>
              </a:rPr>
              <a:t>Type of machine learning that trains an ‘agent’ through trial &amp; error interactions with an environment</a:t>
            </a: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a:p>
            <a:endParaRPr lang="en-US">
              <a:effectLst/>
              <a:latin typeface="Arial" panose="020B0604020202020204" pitchFamily="34" charset="0"/>
            </a:endParaRPr>
          </a:p>
        </p:txBody>
      </p:sp>
      <p:sp>
        <p:nvSpPr>
          <p:cNvPr id="4" name="Rectangle 3">
            <a:extLst>
              <a:ext uri="{FF2B5EF4-FFF2-40B4-BE49-F238E27FC236}">
                <a16:creationId xmlns:a16="http://schemas.microsoft.com/office/drawing/2014/main" id="{65C6F6AE-46ED-F14D-AC6C-A8B6BB8BAC4F}"/>
              </a:ext>
            </a:extLst>
          </p:cNvPr>
          <p:cNvSpPr/>
          <p:nvPr/>
        </p:nvSpPr>
        <p:spPr>
          <a:xfrm>
            <a:off x="5113538" y="3116062"/>
            <a:ext cx="1571347"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a:ln w="0"/>
                <a:solidFill>
                  <a:schemeClr val="bg1"/>
                </a:solidFill>
                <a:effectLst>
                  <a:outerShdw blurRad="38100" dist="19050" dir="2700000" algn="tl" rotWithShape="0">
                    <a:schemeClr val="dk1">
                      <a:alpha val="40000"/>
                    </a:schemeClr>
                  </a:outerShdw>
                </a:effectLst>
              </a:rPr>
              <a:t>Agent</a:t>
            </a:r>
          </a:p>
        </p:txBody>
      </p:sp>
      <p:cxnSp>
        <p:nvCxnSpPr>
          <p:cNvPr id="6" name="Straight Connector 5">
            <a:extLst>
              <a:ext uri="{FF2B5EF4-FFF2-40B4-BE49-F238E27FC236}">
                <a16:creationId xmlns:a16="http://schemas.microsoft.com/office/drawing/2014/main" id="{BFBE66EC-6CE1-1C3B-92B2-26AFBD7C3D42}"/>
              </a:ext>
            </a:extLst>
          </p:cNvPr>
          <p:cNvCxnSpPr>
            <a:cxnSpLocks/>
          </p:cNvCxnSpPr>
          <p:nvPr/>
        </p:nvCxnSpPr>
        <p:spPr>
          <a:xfrm>
            <a:off x="6684885" y="3429000"/>
            <a:ext cx="1065321"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9935CCE-04C0-66C6-DC45-FC586EB20808}"/>
              </a:ext>
            </a:extLst>
          </p:cNvPr>
          <p:cNvCxnSpPr/>
          <p:nvPr/>
        </p:nvCxnSpPr>
        <p:spPr>
          <a:xfrm>
            <a:off x="7750206" y="3429000"/>
            <a:ext cx="0" cy="2510161"/>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B6F02F8-0AC0-AF07-38F2-BD0B9914B924}"/>
              </a:ext>
            </a:extLst>
          </p:cNvPr>
          <p:cNvSpPr/>
          <p:nvPr/>
        </p:nvSpPr>
        <p:spPr>
          <a:xfrm>
            <a:off x="5153487" y="5668394"/>
            <a:ext cx="1571347" cy="541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Reward</a:t>
            </a:r>
          </a:p>
        </p:txBody>
      </p:sp>
      <p:cxnSp>
        <p:nvCxnSpPr>
          <p:cNvPr id="23" name="Straight Connector 22">
            <a:extLst>
              <a:ext uri="{FF2B5EF4-FFF2-40B4-BE49-F238E27FC236}">
                <a16:creationId xmlns:a16="http://schemas.microsoft.com/office/drawing/2014/main" id="{B1F09880-39B1-201B-3531-A84C19731667}"/>
              </a:ext>
            </a:extLst>
          </p:cNvPr>
          <p:cNvCxnSpPr>
            <a:endCxn id="19" idx="3"/>
          </p:cNvCxnSpPr>
          <p:nvPr/>
        </p:nvCxnSpPr>
        <p:spPr>
          <a:xfrm flipH="1">
            <a:off x="6724834" y="5939161"/>
            <a:ext cx="1025372"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A98B160-9500-6342-E1A4-4E85F6B4E8F5}"/>
              </a:ext>
            </a:extLst>
          </p:cNvPr>
          <p:cNvCxnSpPr>
            <a:stCxn id="19" idx="1"/>
          </p:cNvCxnSpPr>
          <p:nvPr/>
        </p:nvCxnSpPr>
        <p:spPr>
          <a:xfrm flipH="1">
            <a:off x="4145872" y="5939161"/>
            <a:ext cx="100761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B4A6D20-23CB-A7EA-26E0-F549C90D9925}"/>
              </a:ext>
            </a:extLst>
          </p:cNvPr>
          <p:cNvCxnSpPr/>
          <p:nvPr/>
        </p:nvCxnSpPr>
        <p:spPr>
          <a:xfrm flipV="1">
            <a:off x="4154750" y="3444536"/>
            <a:ext cx="0" cy="249462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F09C6D2-C821-CDB1-B5D8-34B2C26FFC3D}"/>
              </a:ext>
            </a:extLst>
          </p:cNvPr>
          <p:cNvCxnSpPr>
            <a:endCxn id="4" idx="1"/>
          </p:cNvCxnSpPr>
          <p:nvPr/>
        </p:nvCxnSpPr>
        <p:spPr>
          <a:xfrm>
            <a:off x="4145872" y="3444536"/>
            <a:ext cx="967666" cy="0"/>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A14BDF89-C172-4523-0EAD-4A085EBB98AF}"/>
              </a:ext>
            </a:extLst>
          </p:cNvPr>
          <p:cNvSpPr txBox="1"/>
          <p:nvPr/>
        </p:nvSpPr>
        <p:spPr>
          <a:xfrm>
            <a:off x="7812350" y="4412202"/>
            <a:ext cx="1065320" cy="400110"/>
          </a:xfrm>
          <a:prstGeom prst="rect">
            <a:avLst/>
          </a:prstGeom>
          <a:noFill/>
        </p:spPr>
        <p:txBody>
          <a:bodyPr wrap="square" rtlCol="0">
            <a:spAutoFit/>
          </a:bodyPr>
          <a:lstStyle/>
          <a:p>
            <a:r>
              <a:rPr lang="en-IN" sz="2000">
                <a:solidFill>
                  <a:schemeClr val="accent1"/>
                </a:solidFill>
              </a:rPr>
              <a:t>Try</a:t>
            </a:r>
          </a:p>
        </p:txBody>
      </p:sp>
      <p:sp>
        <p:nvSpPr>
          <p:cNvPr id="37" name="TextBox 36">
            <a:extLst>
              <a:ext uri="{FF2B5EF4-FFF2-40B4-BE49-F238E27FC236}">
                <a16:creationId xmlns:a16="http://schemas.microsoft.com/office/drawing/2014/main" id="{846A71CC-2B67-1437-F331-78A6A5EC4178}"/>
              </a:ext>
            </a:extLst>
          </p:cNvPr>
          <p:cNvSpPr txBox="1"/>
          <p:nvPr/>
        </p:nvSpPr>
        <p:spPr>
          <a:xfrm>
            <a:off x="3249052" y="4588056"/>
            <a:ext cx="1065319" cy="400110"/>
          </a:xfrm>
          <a:prstGeom prst="rect">
            <a:avLst/>
          </a:prstGeom>
          <a:noFill/>
        </p:spPr>
        <p:txBody>
          <a:bodyPr wrap="square" rtlCol="0">
            <a:spAutoFit/>
          </a:bodyPr>
          <a:lstStyle/>
          <a:p>
            <a:r>
              <a:rPr lang="en-IN" sz="2000">
                <a:solidFill>
                  <a:schemeClr val="accent1"/>
                </a:solidFill>
              </a:rPr>
              <a:t>Reward</a:t>
            </a:r>
          </a:p>
        </p:txBody>
      </p:sp>
    </p:spTree>
    <p:extLst>
      <p:ext uri="{BB962C8B-B14F-4D97-AF65-F5344CB8AC3E}">
        <p14:creationId xmlns:p14="http://schemas.microsoft.com/office/powerpoint/2010/main" val="50783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828ED-D73E-F5EA-EDDE-5C2BB0F5BA3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Some Key Concepts</a:t>
            </a:r>
          </a:p>
        </p:txBody>
      </p:sp>
      <p:pic>
        <p:nvPicPr>
          <p:cNvPr id="5" name="Content Placeholder 4">
            <a:extLst>
              <a:ext uri="{FF2B5EF4-FFF2-40B4-BE49-F238E27FC236}">
                <a16:creationId xmlns:a16="http://schemas.microsoft.com/office/drawing/2014/main" id="{2CA72F97-29BD-77BD-AA98-85788402D8F2}"/>
              </a:ext>
            </a:extLst>
          </p:cNvPr>
          <p:cNvPicPr>
            <a:picLocks noChangeAspect="1"/>
          </p:cNvPicPr>
          <p:nvPr/>
        </p:nvPicPr>
        <p:blipFill>
          <a:blip r:embed="rId2"/>
          <a:stretch>
            <a:fillRect/>
          </a:stretch>
        </p:blipFill>
        <p:spPr>
          <a:xfrm>
            <a:off x="4777316" y="1571619"/>
            <a:ext cx="6780700" cy="3712432"/>
          </a:xfrm>
          <a:prstGeom prst="rect">
            <a:avLst/>
          </a:prstGeom>
        </p:spPr>
      </p:pic>
    </p:spTree>
    <p:extLst>
      <p:ext uri="{BB962C8B-B14F-4D97-AF65-F5344CB8AC3E}">
        <p14:creationId xmlns:p14="http://schemas.microsoft.com/office/powerpoint/2010/main" val="194394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828ED-D73E-F5EA-EDDE-5C2BB0F5BA3C}"/>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Some Key Concepts</a:t>
            </a:r>
            <a:br>
              <a:rPr lang="en-US" sz="5400" kern="1200">
                <a:solidFill>
                  <a:schemeClr val="tx1"/>
                </a:solidFill>
                <a:latin typeface="+mj-lt"/>
                <a:ea typeface="+mj-ea"/>
                <a:cs typeface="+mj-cs"/>
              </a:rPr>
            </a:br>
            <a:r>
              <a:rPr lang="en-US" sz="5400" kern="1200">
                <a:solidFill>
                  <a:schemeClr val="tx1"/>
                </a:solidFill>
                <a:latin typeface="+mj-lt"/>
                <a:ea typeface="+mj-ea"/>
                <a:cs typeface="+mj-cs"/>
              </a:rPr>
              <a:t>Ft. Self Driving Car</a:t>
            </a:r>
          </a:p>
        </p:txBody>
      </p:sp>
      <p:sp>
        <p:nvSpPr>
          <p:cNvPr id="4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TextBox 3">
            <a:extLst>
              <a:ext uri="{FF2B5EF4-FFF2-40B4-BE49-F238E27FC236}">
                <a16:creationId xmlns:a16="http://schemas.microsoft.com/office/drawing/2014/main" id="{0118D992-D81B-1A0C-4C97-4BC211791B16}"/>
              </a:ext>
            </a:extLst>
          </p:cNvPr>
          <p:cNvGraphicFramePr/>
          <p:nvPr>
            <p:extLst>
              <p:ext uri="{D42A27DB-BD31-4B8C-83A1-F6EECF244321}">
                <p14:modId xmlns:p14="http://schemas.microsoft.com/office/powerpoint/2010/main" val="802319187"/>
              </p:ext>
            </p:extLst>
          </p:nvPr>
        </p:nvGraphicFramePr>
        <p:xfrm>
          <a:off x="4648018" y="501806"/>
          <a:ext cx="7431206" cy="5675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62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28588656-1426-7BA6-6FFB-4D7EB02287C9}"/>
              </a:ext>
            </a:extLst>
          </p:cNvPr>
          <p:cNvSpPr>
            <a:spLocks noGrp="1"/>
          </p:cNvSpPr>
          <p:nvPr>
            <p:ph type="title"/>
          </p:nvPr>
        </p:nvSpPr>
        <p:spPr>
          <a:xfrm>
            <a:off x="497973" y="393380"/>
            <a:ext cx="9460066" cy="739881"/>
          </a:xfrm>
        </p:spPr>
        <p:txBody>
          <a:bodyPr vert="horz" lIns="91440" tIns="45720" rIns="91440" bIns="45720" rtlCol="0" anchor="b">
            <a:noAutofit/>
          </a:bodyPr>
          <a:lstStyle/>
          <a:p>
            <a:r>
              <a:rPr lang="en-US"/>
              <a:t>How Reinforcement Learning Works?</a:t>
            </a:r>
          </a:p>
        </p:txBody>
      </p:sp>
      <p:sp>
        <p:nvSpPr>
          <p:cNvPr id="11" name="Content Placeholder 10">
            <a:extLst>
              <a:ext uri="{FF2B5EF4-FFF2-40B4-BE49-F238E27FC236}">
                <a16:creationId xmlns:a16="http://schemas.microsoft.com/office/drawing/2014/main" id="{C800021A-B609-5C57-940C-0627A2757265}"/>
              </a:ext>
            </a:extLst>
          </p:cNvPr>
          <p:cNvSpPr>
            <a:spLocks noGrp="1"/>
          </p:cNvSpPr>
          <p:nvPr>
            <p:ph idx="1"/>
          </p:nvPr>
        </p:nvSpPr>
        <p:spPr>
          <a:xfrm>
            <a:off x="549897" y="1265451"/>
            <a:ext cx="5598027" cy="393377"/>
          </a:xfrm>
        </p:spPr>
        <p:txBody>
          <a:bodyPr vert="horz" lIns="91440" tIns="45720" rIns="91440" bIns="45720" rtlCol="0">
            <a:noAutofit/>
          </a:bodyPr>
          <a:lstStyle/>
          <a:p>
            <a:pPr marL="0" indent="0">
              <a:buNone/>
            </a:pPr>
            <a:r>
              <a:rPr lang="en-US"/>
              <a:t>It learns through trial and error</a:t>
            </a:r>
          </a:p>
        </p:txBody>
      </p:sp>
      <p:pic>
        <p:nvPicPr>
          <p:cNvPr id="5" name="Content Placeholder 4">
            <a:extLst>
              <a:ext uri="{FF2B5EF4-FFF2-40B4-BE49-F238E27FC236}">
                <a16:creationId xmlns:a16="http://schemas.microsoft.com/office/drawing/2014/main" id="{170EBDAC-4456-5E22-ED4E-EEC7571D7D5C}"/>
              </a:ext>
            </a:extLst>
          </p:cNvPr>
          <p:cNvPicPr>
            <a:picLocks noChangeAspect="1"/>
          </p:cNvPicPr>
          <p:nvPr/>
        </p:nvPicPr>
        <p:blipFill>
          <a:blip r:embed="rId2"/>
          <a:stretch>
            <a:fillRect/>
          </a:stretch>
        </p:blipFill>
        <p:spPr>
          <a:xfrm>
            <a:off x="1000418" y="2008641"/>
            <a:ext cx="4492379" cy="4643286"/>
          </a:xfrm>
          <a:prstGeom prst="rect">
            <a:avLst/>
          </a:prstGeom>
        </p:spPr>
      </p:pic>
      <p:pic>
        <p:nvPicPr>
          <p:cNvPr id="7" name="Picture 6">
            <a:extLst>
              <a:ext uri="{FF2B5EF4-FFF2-40B4-BE49-F238E27FC236}">
                <a16:creationId xmlns:a16="http://schemas.microsoft.com/office/drawing/2014/main" id="{114F8ACD-299C-1494-189F-526A19BD4238}"/>
              </a:ext>
            </a:extLst>
          </p:cNvPr>
          <p:cNvPicPr>
            <a:picLocks noChangeAspect="1"/>
          </p:cNvPicPr>
          <p:nvPr/>
        </p:nvPicPr>
        <p:blipFill>
          <a:blip r:embed="rId3"/>
          <a:stretch>
            <a:fillRect/>
          </a:stretch>
        </p:blipFill>
        <p:spPr>
          <a:xfrm>
            <a:off x="6047169" y="1791018"/>
            <a:ext cx="5367436" cy="4320786"/>
          </a:xfrm>
          <a:prstGeom prst="rect">
            <a:avLst/>
          </a:prstGeom>
        </p:spPr>
      </p:pic>
      <p:sp>
        <p:nvSpPr>
          <p:cNvPr id="20" name="Freeform: Shape 19">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018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D386-4F4D-0F48-937E-4D9799935DFF}"/>
              </a:ext>
            </a:extLst>
          </p:cNvPr>
          <p:cNvSpPr>
            <a:spLocks noGrp="1"/>
          </p:cNvSpPr>
          <p:nvPr>
            <p:ph type="title"/>
          </p:nvPr>
        </p:nvSpPr>
        <p:spPr/>
        <p:txBody>
          <a:bodyPr>
            <a:normAutofit/>
          </a:bodyPr>
          <a:lstStyle/>
          <a:p>
            <a:r>
              <a:rPr lang="en-IN"/>
              <a:t>How to train your dog?</a:t>
            </a:r>
          </a:p>
        </p:txBody>
      </p:sp>
      <p:sp>
        <p:nvSpPr>
          <p:cNvPr id="5" name="Text Placeholder 4">
            <a:extLst>
              <a:ext uri="{FF2B5EF4-FFF2-40B4-BE49-F238E27FC236}">
                <a16:creationId xmlns:a16="http://schemas.microsoft.com/office/drawing/2014/main" id="{CDC265BA-4073-471E-275D-5B82C57561CD}"/>
              </a:ext>
            </a:extLst>
          </p:cNvPr>
          <p:cNvSpPr>
            <a:spLocks noGrp="1"/>
          </p:cNvSpPr>
          <p:nvPr>
            <p:ph type="body" idx="1"/>
          </p:nvPr>
        </p:nvSpPr>
        <p:spPr/>
        <p:txBody>
          <a:bodyPr/>
          <a:lstStyle/>
          <a:p>
            <a:r>
              <a:rPr lang="en-IN" sz="2800" b="1"/>
              <a:t>Success	</a:t>
            </a:r>
          </a:p>
        </p:txBody>
      </p:sp>
      <p:pic>
        <p:nvPicPr>
          <p:cNvPr id="1030" name="Picture 6" descr="Top Toasty Doggo Stickers for Android &amp; iOS | Gfycat">
            <a:extLst>
              <a:ext uri="{FF2B5EF4-FFF2-40B4-BE49-F238E27FC236}">
                <a16:creationId xmlns:a16="http://schemas.microsoft.com/office/drawing/2014/main" id="{BCE492E6-00FB-A2A8-1234-37B330EEBCE7}"/>
              </a:ext>
            </a:extLst>
          </p:cNvPr>
          <p:cNvPicPr>
            <a:picLocks noGrp="1" noChangeAspect="1" noChangeArrowheads="1"/>
          </p:cNvPicPr>
          <p:nvPr>
            <p:ph type="pic" idx="15"/>
          </p:nvPr>
        </p:nvPicPr>
        <p:blipFill rotWithShape="1">
          <a:blip r:embed="rId2">
            <a:extLst>
              <a:ext uri="{28A0092B-C50C-407E-A947-70E740481C1C}">
                <a14:useLocalDpi xmlns:a14="http://schemas.microsoft.com/office/drawing/2010/main" val="0"/>
              </a:ext>
            </a:extLst>
          </a:blip>
          <a:srcRect t="24076" b="2407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76D077AA-DE98-5B2E-6DF2-3092ECA5DD7E}"/>
              </a:ext>
            </a:extLst>
          </p:cNvPr>
          <p:cNvSpPr>
            <a:spLocks noGrp="1"/>
          </p:cNvSpPr>
          <p:nvPr>
            <p:ph type="body" sz="half" idx="18"/>
          </p:nvPr>
        </p:nvSpPr>
        <p:spPr/>
        <p:txBody>
          <a:bodyPr>
            <a:normAutofit fontScale="85000" lnSpcReduction="20000"/>
          </a:bodyPr>
          <a:lstStyle/>
          <a:p>
            <a:r>
              <a:rPr lang="en-IN" sz="2800"/>
              <a:t>The dog successfully return the object thrown i.e. goal accomplished</a:t>
            </a:r>
          </a:p>
          <a:p>
            <a:r>
              <a:rPr lang="en-IN" sz="2800" b="1"/>
              <a:t>Episode Terminate</a:t>
            </a:r>
          </a:p>
        </p:txBody>
      </p:sp>
      <p:sp>
        <p:nvSpPr>
          <p:cNvPr id="7" name="Text Placeholder 6">
            <a:extLst>
              <a:ext uri="{FF2B5EF4-FFF2-40B4-BE49-F238E27FC236}">
                <a16:creationId xmlns:a16="http://schemas.microsoft.com/office/drawing/2014/main" id="{7C3B78AB-1950-C2AA-B69F-87AAC5F58C0D}"/>
              </a:ext>
            </a:extLst>
          </p:cNvPr>
          <p:cNvSpPr>
            <a:spLocks noGrp="1"/>
          </p:cNvSpPr>
          <p:nvPr>
            <p:ph type="body" sz="quarter" idx="3"/>
          </p:nvPr>
        </p:nvSpPr>
        <p:spPr/>
        <p:txBody>
          <a:bodyPr/>
          <a:lstStyle/>
          <a:p>
            <a:r>
              <a:rPr lang="en-IN" sz="2800" b="1"/>
              <a:t>Failure</a:t>
            </a:r>
          </a:p>
        </p:txBody>
      </p:sp>
      <p:pic>
        <p:nvPicPr>
          <p:cNvPr id="1032" name="Picture 8" descr="Dog Throw The Ball GIF - Dog Throw The Ball Triggered - Discover &amp; Share  GIFs">
            <a:extLst>
              <a:ext uri="{FF2B5EF4-FFF2-40B4-BE49-F238E27FC236}">
                <a16:creationId xmlns:a16="http://schemas.microsoft.com/office/drawing/2014/main" id="{3693EBA7-0D89-183F-817D-A800A61270B3}"/>
              </a:ext>
            </a:extLst>
          </p:cNvPr>
          <p:cNvPicPr>
            <a:picLocks noGrp="1" noChangeAspect="1" noChangeArrowheads="1"/>
          </p:cNvPicPr>
          <p:nvPr>
            <p:ph type="pic" idx="21"/>
          </p:nvPr>
        </p:nvPicPr>
        <p:blipFill>
          <a:blip r:embed="rId3">
            <a:extLst>
              <a:ext uri="{28A0092B-C50C-407E-A947-70E740481C1C}">
                <a14:useLocalDpi xmlns:a14="http://schemas.microsoft.com/office/drawing/2010/main" val="0"/>
              </a:ext>
            </a:extLst>
          </a:blip>
          <a:srcRect t="26545" b="2654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44A89873-AABF-66F0-2270-037D58E81B35}"/>
              </a:ext>
            </a:extLst>
          </p:cNvPr>
          <p:cNvSpPr>
            <a:spLocks noGrp="1"/>
          </p:cNvSpPr>
          <p:nvPr>
            <p:ph type="body" sz="half" idx="19"/>
          </p:nvPr>
        </p:nvSpPr>
        <p:spPr>
          <a:xfrm>
            <a:off x="4441435" y="4480367"/>
            <a:ext cx="3300984" cy="1663955"/>
          </a:xfrm>
        </p:spPr>
        <p:txBody>
          <a:bodyPr>
            <a:noAutofit/>
          </a:bodyPr>
          <a:lstStyle/>
          <a:p>
            <a:pPr marL="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IN" sz="2400" b="0" i="0" u="none" strike="noStrike" kern="1200" cap="none" spc="0" normalizeH="0" baseline="0" noProof="0">
                <a:ln>
                  <a:solidFill>
                    <a:prstClr val="black">
                      <a:lumMod val="75000"/>
                      <a:lumOff val="25000"/>
                      <a:alpha val="10000"/>
                    </a:prstClr>
                  </a:solidFill>
                </a:ln>
                <a:effectLst>
                  <a:outerShdw blurRad="9525" dist="25400" dir="14640000" algn="tl" rotWithShape="0">
                    <a:prstClr val="black">
                      <a:alpha val="30000"/>
                    </a:prstClr>
                  </a:outerShdw>
                </a:effectLst>
                <a:uLnTx/>
                <a:uFillTx/>
                <a:ea typeface="+mn-ea"/>
                <a:cs typeface="+mn-cs"/>
              </a:rPr>
              <a:t>The dog encountered a failure  i.e. reached an undesirable state</a:t>
            </a:r>
          </a:p>
          <a:p>
            <a:pPr marL="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IN" sz="2400" b="1" i="0" u="none" strike="noStrike" kern="1200" cap="none" spc="0" normalizeH="0" baseline="0" noProof="0">
                <a:ln>
                  <a:solidFill>
                    <a:prstClr val="black">
                      <a:lumMod val="75000"/>
                      <a:lumOff val="25000"/>
                      <a:alpha val="10000"/>
                    </a:prstClr>
                  </a:solidFill>
                </a:ln>
                <a:effectLst>
                  <a:outerShdw blurRad="9525" dist="25400" dir="14640000" algn="tl" rotWithShape="0">
                    <a:prstClr val="black">
                      <a:alpha val="30000"/>
                    </a:prstClr>
                  </a:outerShdw>
                </a:effectLst>
                <a:uLnTx/>
                <a:uFillTx/>
                <a:ea typeface="+mn-ea"/>
                <a:cs typeface="+mn-cs"/>
              </a:rPr>
              <a:t>Episode Terminate</a:t>
            </a:r>
          </a:p>
        </p:txBody>
      </p:sp>
      <p:sp>
        <p:nvSpPr>
          <p:cNvPr id="8" name="Text Placeholder 7">
            <a:extLst>
              <a:ext uri="{FF2B5EF4-FFF2-40B4-BE49-F238E27FC236}">
                <a16:creationId xmlns:a16="http://schemas.microsoft.com/office/drawing/2014/main" id="{ACE54247-B887-3992-CEE2-D1547ECC2169}"/>
              </a:ext>
            </a:extLst>
          </p:cNvPr>
          <p:cNvSpPr>
            <a:spLocks noGrp="1"/>
          </p:cNvSpPr>
          <p:nvPr>
            <p:ph type="body" sz="quarter" idx="13"/>
          </p:nvPr>
        </p:nvSpPr>
        <p:spPr/>
        <p:txBody>
          <a:bodyPr/>
          <a:lstStyle/>
          <a:p>
            <a:r>
              <a:rPr lang="en-IN" sz="2800" b="1"/>
              <a:t>Reward</a:t>
            </a:r>
          </a:p>
        </p:txBody>
      </p:sp>
      <p:pic>
        <p:nvPicPr>
          <p:cNvPr id="1034" name="Picture 10" descr="Dog Treat GIFs | Tenor">
            <a:extLst>
              <a:ext uri="{FF2B5EF4-FFF2-40B4-BE49-F238E27FC236}">
                <a16:creationId xmlns:a16="http://schemas.microsoft.com/office/drawing/2014/main" id="{E14FDEC9-A1A6-B7B6-8A73-E95166C586B1}"/>
              </a:ext>
            </a:extLst>
          </p:cNvPr>
          <p:cNvPicPr>
            <a:picLocks noGrp="1" noChangeAspect="1" noChangeArrowheads="1"/>
          </p:cNvPicPr>
          <p:nvPr>
            <p:ph type="pic" idx="22"/>
          </p:nvPr>
        </p:nvPicPr>
        <p:blipFill>
          <a:blip r:embed="rId4">
            <a:extLst>
              <a:ext uri="{28A0092B-C50C-407E-A947-70E740481C1C}">
                <a14:useLocalDpi xmlns:a14="http://schemas.microsoft.com/office/drawing/2010/main" val="0"/>
              </a:ext>
            </a:extLst>
          </a:blip>
          <a:srcRect t="30496" b="3049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FAC7FC6F-11E1-AF5C-5AD6-6AAF8FDE1875}"/>
              </a:ext>
            </a:extLst>
          </p:cNvPr>
          <p:cNvSpPr>
            <a:spLocks noGrp="1"/>
          </p:cNvSpPr>
          <p:nvPr>
            <p:ph type="body" sz="half" idx="20"/>
          </p:nvPr>
        </p:nvSpPr>
        <p:spPr/>
        <p:txBody>
          <a:bodyPr>
            <a:normAutofit fontScale="85000" lnSpcReduction="10000"/>
          </a:bodyPr>
          <a:lstStyle/>
          <a:p>
            <a:pPr marL="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IN" sz="2800" b="0" i="0" u="none" strike="noStrike" kern="1200" cap="none" spc="0" normalizeH="0" baseline="0" noProof="0">
                <a:ln>
                  <a:solidFill>
                    <a:prstClr val="black">
                      <a:lumMod val="75000"/>
                      <a:lumOff val="25000"/>
                      <a:alpha val="10000"/>
                    </a:prstClr>
                  </a:solidFill>
                </a:ln>
                <a:effectLst>
                  <a:outerShdw blurRad="9525" dist="25400" dir="14640000" algn="tl" rotWithShape="0">
                    <a:prstClr val="black">
                      <a:alpha val="30000"/>
                    </a:prstClr>
                  </a:outerShdw>
                </a:effectLst>
                <a:uLnTx/>
                <a:uFillTx/>
              </a:rPr>
              <a:t>After completion of task we give him reward</a:t>
            </a:r>
          </a:p>
          <a:p>
            <a:pPr marL="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IN" sz="2800" b="1" i="0" u="none" strike="noStrike" kern="1200" cap="none" spc="0" normalizeH="0" baseline="0" noProof="0">
                <a:ln>
                  <a:solidFill>
                    <a:prstClr val="black">
                      <a:lumMod val="75000"/>
                      <a:lumOff val="25000"/>
                      <a:alpha val="10000"/>
                    </a:prstClr>
                  </a:solidFill>
                </a:ln>
                <a:effectLst>
                  <a:outerShdw blurRad="9525" dist="25400" dir="14640000" algn="tl" rotWithShape="0">
                    <a:prstClr val="black">
                      <a:alpha val="30000"/>
                    </a:prstClr>
                  </a:outerShdw>
                </a:effectLst>
                <a:uLnTx/>
                <a:uFillTx/>
              </a:rPr>
              <a:t>Reward</a:t>
            </a:r>
          </a:p>
          <a:p>
            <a:endParaRPr lang="en-IN" sz="2800"/>
          </a:p>
        </p:txBody>
      </p:sp>
      <p:sp>
        <p:nvSpPr>
          <p:cNvPr id="3" name="AutoShape 2" descr="Top Toasty Doggo Stickers for Android &amp; iOS | Gfycat">
            <a:extLst>
              <a:ext uri="{FF2B5EF4-FFF2-40B4-BE49-F238E27FC236}">
                <a16:creationId xmlns:a16="http://schemas.microsoft.com/office/drawing/2014/main" id="{CC88C256-ECD0-5A7A-972E-2134D045B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800"/>
          </a:p>
        </p:txBody>
      </p:sp>
    </p:spTree>
    <p:extLst>
      <p:ext uri="{BB962C8B-B14F-4D97-AF65-F5344CB8AC3E}">
        <p14:creationId xmlns:p14="http://schemas.microsoft.com/office/powerpoint/2010/main" val="295335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5D1BB-4291-9D7B-2F6F-FD258C0277B4}"/>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Q Learning</a:t>
            </a:r>
          </a:p>
        </p:txBody>
      </p:sp>
      <p:graphicFrame>
        <p:nvGraphicFramePr>
          <p:cNvPr id="5" name="Content Placeholder 2">
            <a:extLst>
              <a:ext uri="{FF2B5EF4-FFF2-40B4-BE49-F238E27FC236}">
                <a16:creationId xmlns:a16="http://schemas.microsoft.com/office/drawing/2014/main" id="{60206EBD-3610-2494-7217-117F423779D6}"/>
              </a:ext>
            </a:extLst>
          </p:cNvPr>
          <p:cNvGraphicFramePr>
            <a:graphicFrameLocks noGrp="1"/>
          </p:cNvGraphicFramePr>
          <p:nvPr>
            <p:ph idx="1"/>
            <p:extLst>
              <p:ext uri="{D42A27DB-BD31-4B8C-83A1-F6EECF244321}">
                <p14:modId xmlns:p14="http://schemas.microsoft.com/office/powerpoint/2010/main" val="32231662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8729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2C6741D5A4084B999EFBC8A6C7F266" ma:contentTypeVersion="14" ma:contentTypeDescription="Create a new document." ma:contentTypeScope="" ma:versionID="705261af0a52fb1403c30607ddac5157">
  <xsd:schema xmlns:xsd="http://www.w3.org/2001/XMLSchema" xmlns:xs="http://www.w3.org/2001/XMLSchema" xmlns:p="http://schemas.microsoft.com/office/2006/metadata/properties" xmlns:ns3="216281e6-c3db-4523-b780-5b485e61c74f" xmlns:ns4="be6895a4-6a08-42e8-9c81-a998d4504fba" targetNamespace="http://schemas.microsoft.com/office/2006/metadata/properties" ma:root="true" ma:fieldsID="0bcd7c638d76bf823bb87e74ee13ac51" ns3:_="" ns4:_="">
    <xsd:import namespace="216281e6-c3db-4523-b780-5b485e61c74f"/>
    <xsd:import namespace="be6895a4-6a08-42e8-9c81-a998d4504fb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281e6-c3db-4523-b780-5b485e61c7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6895a4-6a08-42e8-9c81-a998d4504fb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89DD8-A150-49FF-89DC-B4C507B1D197}">
  <ds:schemaRefs>
    <ds:schemaRef ds:uri="http://schemas.microsoft.com/office/infopath/2007/PartnerControls"/>
    <ds:schemaRef ds:uri="http://purl.org/dc/elements/1.1/"/>
    <ds:schemaRef ds:uri="216281e6-c3db-4523-b780-5b485e61c74f"/>
    <ds:schemaRef ds:uri="http://purl.org/dc/dcmitype/"/>
    <ds:schemaRef ds:uri="http://schemas.microsoft.com/office/2006/documentManagement/types"/>
    <ds:schemaRef ds:uri="http://www.w3.org/XML/1998/namespace"/>
    <ds:schemaRef ds:uri="be6895a4-6a08-42e8-9c81-a998d4504fba"/>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DEC897CD-5EAD-4E37-94B0-265C21E76DAB}">
  <ds:schemaRefs>
    <ds:schemaRef ds:uri="216281e6-c3db-4523-b780-5b485e61c74f"/>
    <ds:schemaRef ds:uri="be6895a4-6a08-42e8-9c81-a998d4504f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99A23-13D0-46B2-9033-4A592DFA7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233</TotalTime>
  <Words>1322</Words>
  <Application>Microsoft Office PowerPoint</Application>
  <PresentationFormat>Widescreen</PresentationFormat>
  <Paragraphs>222</Paragraphs>
  <Slides>36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Calibri Light</vt:lpstr>
      <vt:lpstr>Cambria Math</vt:lpstr>
      <vt:lpstr>Comic Sans MS</vt:lpstr>
      <vt:lpstr>Georgia</vt:lpstr>
      <vt:lpstr>inherit</vt:lpstr>
      <vt:lpstr>Roboto</vt:lpstr>
      <vt:lpstr>Wingdings 2</vt:lpstr>
      <vt:lpstr>Office Theme</vt:lpstr>
      <vt:lpstr>Worksheet</vt:lpstr>
      <vt:lpstr> </vt:lpstr>
      <vt:lpstr>Objective</vt:lpstr>
      <vt:lpstr>Machine Learning and its types</vt:lpstr>
      <vt:lpstr>What is Reinforcement Learning?</vt:lpstr>
      <vt:lpstr>Some Key Concepts</vt:lpstr>
      <vt:lpstr>Some Key Concepts Ft. Self Driving Car</vt:lpstr>
      <vt:lpstr>How Reinforcement Learning Works?</vt:lpstr>
      <vt:lpstr>How to train your dog?</vt:lpstr>
      <vt:lpstr>Q Learning</vt:lpstr>
      <vt:lpstr>Q-Learning</vt:lpstr>
      <vt:lpstr>Policy</vt:lpstr>
      <vt:lpstr>Q-Table</vt:lpstr>
      <vt:lpstr>Training The Agent</vt:lpstr>
      <vt:lpstr>Training Phase</vt:lpstr>
      <vt:lpstr>Q-Table Updation</vt:lpstr>
      <vt:lpstr>PowerPoint Presentation</vt:lpstr>
      <vt:lpstr>PowerPoint Presentation</vt:lpstr>
      <vt:lpstr>PowerPoint Presentation</vt:lpstr>
      <vt:lpstr>PowerPoint Presentation</vt:lpstr>
      <vt:lpstr>PowerPoint Presentation</vt:lpstr>
      <vt:lpstr>Q-Learning Example</vt:lpstr>
      <vt:lpstr>Learning Phase</vt:lpstr>
      <vt:lpstr>Final Policy</vt:lpstr>
      <vt:lpstr>Issues with Control using Classical Q-Learning</vt:lpstr>
      <vt:lpstr>Control-Tutored QL </vt:lpstr>
      <vt:lpstr>CTQL Demystified</vt:lpstr>
      <vt:lpstr>Control Policy</vt:lpstr>
      <vt:lpstr>Combined Control-Tutored Policy</vt:lpstr>
      <vt:lpstr>Example : Amazon Warehouse </vt:lpstr>
      <vt:lpstr>Amazon Warehouse: Environment  </vt:lpstr>
      <vt:lpstr>Amazon Warehouse: Policy</vt:lpstr>
      <vt:lpstr>What did we find out?</vt:lpstr>
      <vt:lpstr>Graph for different switching condition</vt:lpstr>
      <vt:lpstr>Inference</vt:lpstr>
      <vt:lpstr>Way Ahead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Tutored Reinforcement  Learning</dc:title>
  <dc:creator>Sarthak Gupta</dc:creator>
  <cp:lastModifiedBy>Akshat Gadhwal</cp:lastModifiedBy>
  <cp:revision>2</cp:revision>
  <dcterms:created xsi:type="dcterms:W3CDTF">2022-08-31T04:01:37Z</dcterms:created>
  <dcterms:modified xsi:type="dcterms:W3CDTF">2022-12-12T10:26:08Z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0x010100032C6741D5A4084B999EFBC8A6C7F266</vt:lpwstr>
  </property>
</Properties>
</file>